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Roboto Mono"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623dd71a2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623dd71a2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623dd71a2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623dd71a2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623dd71a2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623dd71a2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623dd71a2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623dd71a2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623dd71a2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623dd71a2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623dd71a21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623dd71a2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621bef5d7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621bef5d7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621bef5d7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621bef5d7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621bef5d7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621bef5d7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621bef5d7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621bef5d7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01764b10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01764b10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621bef5d7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621bef5d7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621bef5d7d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621bef5d7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624955d03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624955d0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6253cfaa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6253cfaa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6253cfaa8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6253cfaa8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253cfaa8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6253cfaa8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6253cfaa8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6253cfaa8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6253cfaa8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6253cfaa8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625d22fc3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625d22fc3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625d22fc3e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625d22fc3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21bef5d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21bef5d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625d22fc3e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625d22fc3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625d22fc3e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625d22fc3e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625d22fc3e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625d22fc3e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d340094a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d340094a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f1caf47c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f1caf47c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f1caf47cc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f1caf47cc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f1caf47cc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f1caf47cc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f1d4b175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f1d4b175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524971d3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524971d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1524971d3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1524971d3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21d3e942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21d3e942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f1e2a46d7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f1e2a46d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f2010fcf6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f2010fcf6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f2010fcf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f2010fcf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154ab7c63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154ab7c6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bafbfd2f8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bafbfd2f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bafbfd2f8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bafbfd2f8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f21a6ad89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f21a6ad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f21a6ad89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f21a6ad89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f21a6ad89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f21a6ad89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d3bbf0795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d3bbf0795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621d3e942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621d3e942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d3bbf0795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d3bbf0795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f21a6ad89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f21a6ad89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d3cb5004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d3cb5004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f21a6ad89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f21a6ad89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21a6ad89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f21a6ad89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f21a6ad89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f21a6ad89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38042295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38042295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621bef5d7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621bef5d7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d38df222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d38df222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623dd71a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623dd71a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623dd71a2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623dd71a2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engineering.verygood.ventures/engineering/philosophy/"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figma.com/es-la/"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flutter.dev/cookbook/forms/validation"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firebase.google.com/docs/auth/flutter/start" TargetMode="External"/><Relationship Id="rId7" Type="http://schemas.openxmlformats.org/officeDocument/2006/relationships/hyperlink" Target="https://firebase.google.com/docs/auth/flutter/federated-auth#googl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firebase.google.com/docs/auth/flutter/errors" TargetMode="External"/><Relationship Id="rId5" Type="http://schemas.openxmlformats.org/officeDocument/2006/relationships/hyperlink" Target="https://firebase.google.com/docs/auth/flutter/password-auth" TargetMode="External"/><Relationship Id="rId4" Type="http://schemas.openxmlformats.org/officeDocument/2006/relationships/hyperlink" Target="https://firebase.google.com/docs/auth/flutter/manage-user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art.dev/language/enum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hyperlink" Target="https://www.figma.com/file/XhBVWK2uwnVwi2005FTBeG/Chateo-App-UI-kit?type=design&amp;node-id=67%3A651&amp;mode=design&amp;t=QBQaH5Fs4OL4VfQa-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aliammariraq/sealed-classes-in-dart-unlocking-powerful-features-d8dba185925f"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dart.dev/language/class-modifiers#seal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bloclibrary.dev/#/flutterfirebaselogintutorial?id=repository"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hyperlink" Target="https://pub.dev/packages/firebase_database" TargetMode="External"/><Relationship Id="rId3" Type="http://schemas.openxmlformats.org/officeDocument/2006/relationships/hyperlink" Target="https://pub.dev/packages/firebase_auth" TargetMode="External"/><Relationship Id="rId7" Type="http://schemas.openxmlformats.org/officeDocument/2006/relationships/hyperlink" Target="https://pub.dev/packages/rxdar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pub.dev/packages/avatars" TargetMode="External"/><Relationship Id="rId5" Type="http://schemas.openxmlformats.org/officeDocument/2006/relationships/hyperlink" Target="https://pub.dev/packages/google_sign_in" TargetMode="External"/><Relationship Id="rId4" Type="http://schemas.openxmlformats.org/officeDocument/2006/relationships/hyperlink" Target="https://pub.dev/packages/firebase_cor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firebase.google.com/docs/firestore/rtdb-vs-firestore?hl=es-419"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pub.dev/packages/flutter_local_notifications"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pub.dev/packages/firebase_messagin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firebase.google.com/docs/functions/get-started?hl=es-419&amp;gen=2nd"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rive.google.com/file/d/1HueBz1cvlP0n2TfXStnwPt_e8-rEHFxb/view?usp=sharing"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hyperlink" Target="https://semver.org/" TargetMode="External"/><Relationship Id="rId4" Type="http://schemas.openxmlformats.org/officeDocument/2006/relationships/hyperlink" Target="https://www.youtube.com/watch?v=QMB9B_uOsIU&amp;ab_channel=TechWorld%7CDanyZambrano"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api.flutter.dev/flutter/dart-core/List/sort.html"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hyperlink" Target="https://engineering.verygood.ventures/engineering/philosophy/" TargetMode="External"/><Relationship Id="rId3" Type="http://schemas.openxmlformats.org/officeDocument/2006/relationships/hyperlink" Target="https://medium.com/ruangguru/an-introduction-to-flutter-clean-architecture-ae00154001b0" TargetMode="External"/><Relationship Id="rId7" Type="http://schemas.openxmlformats.org/officeDocument/2006/relationships/hyperlink" Target="https://engineering.verygood.ventures/"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https://verygood.ventures/blog/very-good-flutter-architecture" TargetMode="External"/><Relationship Id="rId11" Type="http://schemas.openxmlformats.org/officeDocument/2006/relationships/hyperlink" Target="https://drive.google.com/file/d/1dkE92qJX31fNG9nMrtshX2n0xNCXpdHr/view?usp=sharing" TargetMode="External"/><Relationship Id="rId5" Type="http://schemas.openxmlformats.org/officeDocument/2006/relationships/hyperlink" Target="https://vaadin.com/blog/page/1?query=ddd" TargetMode="External"/><Relationship Id="rId10" Type="http://schemas.openxmlformats.org/officeDocument/2006/relationships/hyperlink" Target="https://drive.google.com/file/d/1p-vG4Bfh6eqRn0JS5aSTOYAR1UVm1Wgq/view?usp=sharing" TargetMode="External"/><Relationship Id="rId4" Type="http://schemas.openxmlformats.org/officeDocument/2006/relationships/hyperlink" Target="https://shawnmc.cool/what-is-a-repository" TargetMode="External"/><Relationship Id="rId9" Type="http://schemas.openxmlformats.org/officeDocument/2006/relationships/hyperlink" Target="https://drive.google.com/file/d/1ODxWInJ6uFbMYcmJpomPX1B66CwDIMLV/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lvaroarmijos/chate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github.com/alvaroarmijos/chateo_eela_202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s"/>
              <a:t>Módulo 3: Desarrollando aplicaciones del mundo real con Flutter</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
              <a:t>Proyecto 2: Real time chat Application</a:t>
            </a: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Navegación entre pantallas</a:t>
            </a:r>
            <a:endParaRPr/>
          </a:p>
        </p:txBody>
      </p:sp>
      <p:pic>
        <p:nvPicPr>
          <p:cNvPr id="128" name="Google Shape;128;p22"/>
          <p:cNvPicPr preferRelativeResize="0"/>
          <p:nvPr/>
        </p:nvPicPr>
        <p:blipFill>
          <a:blip r:embed="rId3">
            <a:alphaModFix/>
          </a:blip>
          <a:stretch>
            <a:fillRect/>
          </a:stretch>
        </p:blipFill>
        <p:spPr>
          <a:xfrm>
            <a:off x="376238" y="1119188"/>
            <a:ext cx="8391525" cy="290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Navegación entre pantallas</a:t>
            </a:r>
            <a:endParaRPr/>
          </a:p>
        </p:txBody>
      </p:sp>
      <p:pic>
        <p:nvPicPr>
          <p:cNvPr id="134" name="Google Shape;134;p23"/>
          <p:cNvPicPr preferRelativeResize="0"/>
          <p:nvPr/>
        </p:nvPicPr>
        <p:blipFill>
          <a:blip r:embed="rId3">
            <a:alphaModFix/>
          </a:blip>
          <a:stretch>
            <a:fillRect/>
          </a:stretch>
        </p:blipFill>
        <p:spPr>
          <a:xfrm>
            <a:off x="751025" y="1177700"/>
            <a:ext cx="7641950"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Navegación entre pantallas</a:t>
            </a:r>
            <a:endParaRPr/>
          </a:p>
        </p:txBody>
      </p:sp>
      <p:pic>
        <p:nvPicPr>
          <p:cNvPr id="140" name="Google Shape;140;p24"/>
          <p:cNvPicPr preferRelativeResize="0"/>
          <p:nvPr/>
        </p:nvPicPr>
        <p:blipFill>
          <a:blip r:embed="rId3">
            <a:alphaModFix/>
          </a:blip>
          <a:stretch>
            <a:fillRect/>
          </a:stretch>
        </p:blipFill>
        <p:spPr>
          <a:xfrm>
            <a:off x="2448625" y="1017725"/>
            <a:ext cx="4246740"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Navegación entre pantallas con Rutas con nombre</a:t>
            </a:r>
            <a:endParaRPr/>
          </a:p>
        </p:txBody>
      </p:sp>
      <p:sp>
        <p:nvSpPr>
          <p:cNvPr id="146" name="Google Shape;146;p25"/>
          <p:cNvSpPr txBox="1">
            <a:spLocks noGrp="1"/>
          </p:cNvSpPr>
          <p:nvPr>
            <p:ph type="body" idx="1"/>
          </p:nvPr>
        </p:nvSpPr>
        <p:spPr>
          <a:xfrm>
            <a:off x="281100" y="1152475"/>
            <a:ext cx="8551200" cy="1499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También podemos definir rutas con nombre en nuestra aplicación Flutter. Las rutas con nombre son una forma cómoda de navegar a las pantallas sin tener que crear un objeto Route cada vez.</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Navegación entre pantallas con Rutas con nombre</a:t>
            </a:r>
            <a:endParaRPr/>
          </a:p>
        </p:txBody>
      </p:sp>
      <p:sp>
        <p:nvSpPr>
          <p:cNvPr id="152" name="Google Shape;152;p26"/>
          <p:cNvSpPr txBox="1">
            <a:spLocks noGrp="1"/>
          </p:cNvSpPr>
          <p:nvPr>
            <p:ph type="body" idx="1"/>
          </p:nvPr>
        </p:nvSpPr>
        <p:spPr>
          <a:xfrm>
            <a:off x="281100" y="1152475"/>
            <a:ext cx="8551200" cy="10596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s"/>
              <a:t>Para definir una ruta con nombre, puede utilizar la propiedad routes del widget MaterialApp o CupertinoApp. La propiedad routes es un mapa de rutas con nombre a objetos Route.</a:t>
            </a:r>
            <a:endParaRPr/>
          </a:p>
        </p:txBody>
      </p:sp>
      <p:sp>
        <p:nvSpPr>
          <p:cNvPr id="153" name="Google Shape;153;p26"/>
          <p:cNvSpPr txBox="1"/>
          <p:nvPr/>
        </p:nvSpPr>
        <p:spPr>
          <a:xfrm>
            <a:off x="1815875" y="2212075"/>
            <a:ext cx="4330500" cy="273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8"/>
              <a:buNone/>
            </a:pPr>
            <a:r>
              <a:rPr lang="es" sz="800" i="1">
                <a:solidFill>
                  <a:srgbClr val="66D9EF"/>
                </a:solidFill>
                <a:latin typeface="Roboto Mono"/>
                <a:ea typeface="Roboto Mono"/>
                <a:cs typeface="Roboto Mono"/>
                <a:sym typeface="Roboto Mono"/>
              </a:rPr>
              <a:t>class</a:t>
            </a:r>
            <a:r>
              <a:rPr lang="es" sz="800">
                <a:latin typeface="Roboto Mono"/>
                <a:ea typeface="Roboto Mono"/>
                <a:cs typeface="Roboto Mono"/>
                <a:sym typeface="Roboto Mono"/>
              </a:rPr>
              <a:t> </a:t>
            </a:r>
            <a:r>
              <a:rPr lang="es" sz="800" u="sng">
                <a:solidFill>
                  <a:srgbClr val="A6E22E"/>
                </a:solidFill>
                <a:latin typeface="Roboto Mono"/>
                <a:ea typeface="Roboto Mono"/>
                <a:cs typeface="Roboto Mono"/>
                <a:sym typeface="Roboto Mono"/>
              </a:rPr>
              <a:t>MyApp</a:t>
            </a:r>
            <a:r>
              <a:rPr lang="es" sz="800">
                <a:solidFill>
                  <a:srgbClr val="F92672"/>
                </a:solidFill>
                <a:latin typeface="Roboto Mono"/>
                <a:ea typeface="Roboto Mono"/>
                <a:cs typeface="Roboto Mono"/>
                <a:sym typeface="Roboto Mono"/>
              </a:rPr>
              <a:t> extends</a:t>
            </a:r>
            <a:r>
              <a:rPr lang="es" sz="800">
                <a:latin typeface="Roboto Mono"/>
                <a:ea typeface="Roboto Mono"/>
                <a:cs typeface="Roboto Mono"/>
                <a:sym typeface="Roboto Mono"/>
              </a:rPr>
              <a:t> </a:t>
            </a:r>
            <a:r>
              <a:rPr lang="es" sz="800" i="1" u="sng">
                <a:solidFill>
                  <a:srgbClr val="A6E22E"/>
                </a:solidFill>
                <a:latin typeface="Roboto Mono"/>
                <a:ea typeface="Roboto Mono"/>
                <a:cs typeface="Roboto Mono"/>
                <a:sym typeface="Roboto Mono"/>
              </a:rPr>
              <a:t>StatelessWidget</a:t>
            </a: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marL="0" lvl="0" indent="0" algn="l" rtl="0">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@override</a:t>
            </a:r>
            <a:endParaRPr sz="800">
              <a:latin typeface="Roboto Mono"/>
              <a:ea typeface="Roboto Mono"/>
              <a:cs typeface="Roboto Mono"/>
              <a:sym typeface="Roboto Mono"/>
            </a:endParaRPr>
          </a:p>
          <a:p>
            <a:pPr marL="0" lvl="0" indent="0" algn="l" rtl="0">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Widget </a:t>
            </a:r>
            <a:r>
              <a:rPr lang="es" sz="800">
                <a:solidFill>
                  <a:srgbClr val="A6E22E"/>
                </a:solidFill>
                <a:latin typeface="Roboto Mono"/>
                <a:ea typeface="Roboto Mono"/>
                <a:cs typeface="Roboto Mono"/>
                <a:sym typeface="Roboto Mono"/>
              </a:rPr>
              <a:t>build</a:t>
            </a:r>
            <a:r>
              <a:rPr lang="es" sz="800">
                <a:solidFill>
                  <a:srgbClr val="F8F8F2"/>
                </a:solidFill>
                <a:latin typeface="Roboto Mono"/>
                <a:ea typeface="Roboto Mono"/>
                <a:cs typeface="Roboto Mono"/>
                <a:sym typeface="Roboto Mono"/>
              </a:rPr>
              <a:t>(</a:t>
            </a:r>
            <a:r>
              <a:rPr lang="es" sz="800" i="1">
                <a:solidFill>
                  <a:srgbClr val="FD971F"/>
                </a:solidFill>
                <a:latin typeface="Roboto Mono"/>
                <a:ea typeface="Roboto Mono"/>
                <a:cs typeface="Roboto Mono"/>
                <a:sym typeface="Roboto Mono"/>
              </a:rPr>
              <a:t>BuildContext context</a:t>
            </a: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marL="0" lvl="0" indent="0" algn="l" rtl="0">
              <a:lnSpc>
                <a:spcPct val="115000"/>
              </a:lnSpc>
              <a:spcBef>
                <a:spcPts val="1200"/>
              </a:spcBef>
              <a:spcAft>
                <a:spcPts val="0"/>
              </a:spcAft>
              <a:buSzPts val="358"/>
              <a:buNone/>
            </a:pPr>
            <a:r>
              <a:rPr lang="es" sz="800">
                <a:solidFill>
                  <a:srgbClr val="F92672"/>
                </a:solidFill>
                <a:latin typeface="Roboto Mono"/>
                <a:ea typeface="Roboto Mono"/>
                <a:cs typeface="Roboto Mono"/>
                <a:sym typeface="Roboto Mono"/>
              </a:rPr>
              <a:t>    return</a:t>
            </a:r>
            <a:r>
              <a:rPr lang="es" sz="800">
                <a:solidFill>
                  <a:srgbClr val="A6E22E"/>
                </a:solidFill>
                <a:latin typeface="Roboto Mono"/>
                <a:ea typeface="Roboto Mono"/>
                <a:cs typeface="Roboto Mono"/>
                <a:sym typeface="Roboto Mono"/>
              </a:rPr>
              <a:t> MaterialApp</a:t>
            </a:r>
            <a:r>
              <a:rPr lang="es" sz="800">
                <a:solidFill>
                  <a:srgbClr val="F8F8F2"/>
                </a:solidFill>
                <a:latin typeface="Roboto Mono"/>
                <a:ea typeface="Roboto Mono"/>
                <a:cs typeface="Roboto Mono"/>
                <a:sym typeface="Roboto Mono"/>
              </a:rPr>
              <a:t>(</a:t>
            </a:r>
            <a:endParaRPr sz="800">
              <a:latin typeface="Roboto Mono"/>
              <a:ea typeface="Roboto Mono"/>
              <a:cs typeface="Roboto Mono"/>
              <a:sym typeface="Roboto Mono"/>
            </a:endParaRPr>
          </a:p>
          <a:p>
            <a:pPr marL="0" lvl="0" indent="0" algn="l" rtl="0">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routes: {</a:t>
            </a:r>
            <a:endParaRPr sz="800">
              <a:latin typeface="Roboto Mono"/>
              <a:ea typeface="Roboto Mono"/>
              <a:cs typeface="Roboto Mono"/>
              <a:sym typeface="Roboto Mono"/>
            </a:endParaRPr>
          </a:p>
          <a:p>
            <a:pPr marL="0" lvl="0" indent="0" algn="l" rtl="0">
              <a:lnSpc>
                <a:spcPct val="115000"/>
              </a:lnSpc>
              <a:spcBef>
                <a:spcPts val="1200"/>
              </a:spcBef>
              <a:spcAft>
                <a:spcPts val="0"/>
              </a:spcAft>
              <a:buSzPts val="358"/>
              <a:buNone/>
            </a:pPr>
            <a:r>
              <a:rPr lang="es" sz="800">
                <a:solidFill>
                  <a:srgbClr val="E6DB74"/>
                </a:solidFill>
                <a:latin typeface="Roboto Mono"/>
                <a:ea typeface="Roboto Mono"/>
                <a:cs typeface="Roboto Mono"/>
                <a:sym typeface="Roboto Mono"/>
              </a:rPr>
              <a:t>        '/'</a:t>
            </a:r>
            <a:r>
              <a:rPr lang="es" sz="800">
                <a:solidFill>
                  <a:srgbClr val="F8F8F2"/>
                </a:solidFill>
                <a:latin typeface="Roboto Mono"/>
                <a:ea typeface="Roboto Mono"/>
                <a:cs typeface="Roboto Mono"/>
                <a:sym typeface="Roboto Mono"/>
              </a:rPr>
              <a:t>: (</a:t>
            </a:r>
            <a:r>
              <a:rPr lang="es" sz="800" i="1">
                <a:solidFill>
                  <a:srgbClr val="FD971F"/>
                </a:solidFill>
                <a:latin typeface="Roboto Mono"/>
                <a:ea typeface="Roboto Mono"/>
                <a:cs typeface="Roboto Mono"/>
                <a:sym typeface="Roboto Mono"/>
              </a:rPr>
              <a:t>context</a:t>
            </a:r>
            <a:r>
              <a:rPr lang="es" sz="800">
                <a:solidFill>
                  <a:srgbClr val="F8F8F2"/>
                </a:solidFill>
                <a:latin typeface="Roboto Mono"/>
                <a:ea typeface="Roboto Mono"/>
                <a:cs typeface="Roboto Mono"/>
                <a:sym typeface="Roboto Mono"/>
              </a:rPr>
              <a:t>) </a:t>
            </a:r>
            <a:r>
              <a:rPr lang="es" sz="800" i="1">
                <a:solidFill>
                  <a:srgbClr val="66D9EF"/>
                </a:solidFill>
                <a:latin typeface="Roboto Mono"/>
                <a:ea typeface="Roboto Mono"/>
                <a:cs typeface="Roboto Mono"/>
                <a:sym typeface="Roboto Mono"/>
              </a:rPr>
              <a:t>=&gt;</a:t>
            </a:r>
            <a:r>
              <a:rPr lang="es" sz="800">
                <a:solidFill>
                  <a:srgbClr val="A6E22E"/>
                </a:solidFill>
                <a:latin typeface="Roboto Mono"/>
                <a:ea typeface="Roboto Mono"/>
                <a:cs typeface="Roboto Mono"/>
                <a:sym typeface="Roboto Mono"/>
              </a:rPr>
              <a:t> HomeScreen</a:t>
            </a:r>
            <a:r>
              <a:rPr lang="es" sz="800">
                <a:solidFill>
                  <a:srgbClr val="F8F8F2"/>
                </a:solidFill>
                <a:latin typeface="Roboto Mono"/>
                <a:ea typeface="Roboto Mono"/>
                <a:cs typeface="Roboto Mono"/>
                <a:sym typeface="Roboto Mono"/>
              </a:rPr>
              <a:t>(),</a:t>
            </a:r>
            <a:endParaRPr sz="800">
              <a:latin typeface="Roboto Mono"/>
              <a:ea typeface="Roboto Mono"/>
              <a:cs typeface="Roboto Mono"/>
              <a:sym typeface="Roboto Mono"/>
            </a:endParaRPr>
          </a:p>
          <a:p>
            <a:pPr marL="0" lvl="0" indent="0" algn="l" rtl="0">
              <a:lnSpc>
                <a:spcPct val="115000"/>
              </a:lnSpc>
              <a:spcBef>
                <a:spcPts val="1200"/>
              </a:spcBef>
              <a:spcAft>
                <a:spcPts val="0"/>
              </a:spcAft>
              <a:buSzPts val="358"/>
              <a:buNone/>
            </a:pPr>
            <a:r>
              <a:rPr lang="es" sz="800">
                <a:solidFill>
                  <a:srgbClr val="E6DB74"/>
                </a:solidFill>
                <a:latin typeface="Roboto Mono"/>
                <a:ea typeface="Roboto Mono"/>
                <a:cs typeface="Roboto Mono"/>
                <a:sym typeface="Roboto Mono"/>
              </a:rPr>
              <a:t>        '/settings'</a:t>
            </a:r>
            <a:r>
              <a:rPr lang="es" sz="800">
                <a:solidFill>
                  <a:srgbClr val="F8F8F2"/>
                </a:solidFill>
                <a:latin typeface="Roboto Mono"/>
                <a:ea typeface="Roboto Mono"/>
                <a:cs typeface="Roboto Mono"/>
                <a:sym typeface="Roboto Mono"/>
              </a:rPr>
              <a:t>: (</a:t>
            </a:r>
            <a:r>
              <a:rPr lang="es" sz="800" i="1">
                <a:solidFill>
                  <a:srgbClr val="FD971F"/>
                </a:solidFill>
                <a:latin typeface="Roboto Mono"/>
                <a:ea typeface="Roboto Mono"/>
                <a:cs typeface="Roboto Mono"/>
                <a:sym typeface="Roboto Mono"/>
              </a:rPr>
              <a:t>context</a:t>
            </a:r>
            <a:r>
              <a:rPr lang="es" sz="800">
                <a:solidFill>
                  <a:srgbClr val="F8F8F2"/>
                </a:solidFill>
                <a:latin typeface="Roboto Mono"/>
                <a:ea typeface="Roboto Mono"/>
                <a:cs typeface="Roboto Mono"/>
                <a:sym typeface="Roboto Mono"/>
              </a:rPr>
              <a:t>) </a:t>
            </a:r>
            <a:r>
              <a:rPr lang="es" sz="800" i="1">
                <a:solidFill>
                  <a:srgbClr val="66D9EF"/>
                </a:solidFill>
                <a:latin typeface="Roboto Mono"/>
                <a:ea typeface="Roboto Mono"/>
                <a:cs typeface="Roboto Mono"/>
                <a:sym typeface="Roboto Mono"/>
              </a:rPr>
              <a:t>=&gt;</a:t>
            </a:r>
            <a:r>
              <a:rPr lang="es" sz="800">
                <a:solidFill>
                  <a:srgbClr val="A6E22E"/>
                </a:solidFill>
                <a:latin typeface="Roboto Mono"/>
                <a:ea typeface="Roboto Mono"/>
                <a:cs typeface="Roboto Mono"/>
                <a:sym typeface="Roboto Mono"/>
              </a:rPr>
              <a:t> SettingsScreen</a:t>
            </a:r>
            <a:r>
              <a:rPr lang="es" sz="800">
                <a:solidFill>
                  <a:srgbClr val="F8F8F2"/>
                </a:solidFill>
                <a:latin typeface="Roboto Mono"/>
                <a:ea typeface="Roboto Mono"/>
                <a:cs typeface="Roboto Mono"/>
                <a:sym typeface="Roboto Mono"/>
              </a:rPr>
              <a:t>(),</a:t>
            </a:r>
            <a:endParaRPr sz="800">
              <a:latin typeface="Roboto Mono"/>
              <a:ea typeface="Roboto Mono"/>
              <a:cs typeface="Roboto Mono"/>
              <a:sym typeface="Roboto Mono"/>
            </a:endParaRPr>
          </a:p>
          <a:p>
            <a:pPr marL="0" lvl="0" indent="0" algn="l" rtl="0">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marL="0" lvl="0" indent="0" algn="l" rtl="0">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marL="0" lvl="0" indent="0" algn="l" rtl="0">
              <a:lnSpc>
                <a:spcPct val="115000"/>
              </a:lnSpc>
              <a:spcBef>
                <a:spcPts val="1200"/>
              </a:spcBef>
              <a:spcAft>
                <a:spcPts val="0"/>
              </a:spcAft>
              <a:buSzPts val="358"/>
              <a:buNone/>
            </a:pPr>
            <a:r>
              <a:rPr lang="es" sz="800">
                <a:solidFill>
                  <a:srgbClr val="F8F8F2"/>
                </a:solidFill>
                <a:latin typeface="Roboto Mono"/>
                <a:ea typeface="Roboto Mono"/>
                <a:cs typeface="Roboto Mono"/>
                <a:sym typeface="Roboto Mono"/>
              </a:rPr>
              <a:t>  }</a:t>
            </a:r>
            <a:endParaRPr sz="800">
              <a:latin typeface="Roboto Mono"/>
              <a:ea typeface="Roboto Mono"/>
              <a:cs typeface="Roboto Mono"/>
              <a:sym typeface="Roboto Mono"/>
            </a:endParaRPr>
          </a:p>
          <a:p>
            <a:pPr marL="0" lvl="0" indent="0" algn="l" rtl="0">
              <a:lnSpc>
                <a:spcPct val="150000"/>
              </a:lnSpc>
              <a:spcBef>
                <a:spcPts val="1200"/>
              </a:spcBef>
              <a:spcAft>
                <a:spcPts val="0"/>
              </a:spcAft>
              <a:buNone/>
            </a:pPr>
            <a:endParaRPr sz="800">
              <a:solidFill>
                <a:srgbClr val="F8F8F2"/>
              </a:solidFill>
              <a:latin typeface="Roboto Mono"/>
              <a:ea typeface="Roboto Mono"/>
              <a:cs typeface="Roboto Mono"/>
              <a:sym typeface="Roboto Mono"/>
            </a:endParaRPr>
          </a:p>
          <a:p>
            <a:pPr marL="0" lvl="0" indent="0" algn="l" rtl="0">
              <a:lnSpc>
                <a:spcPct val="115000"/>
              </a:lnSpc>
              <a:spcBef>
                <a:spcPts val="0"/>
              </a:spcBef>
              <a:spcAft>
                <a:spcPts val="1200"/>
              </a:spcAft>
              <a:buSzPts val="358"/>
              <a:buNone/>
            </a:pPr>
            <a:endParaRPr sz="100">
              <a:solidFill>
                <a:srgbClr val="F92672"/>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Navegación entre pantallas con Rutas con nombre</a:t>
            </a:r>
            <a:endParaRPr/>
          </a:p>
          <a:p>
            <a:pPr marL="0" lvl="0" indent="0" algn="l" rtl="0">
              <a:spcBef>
                <a:spcPts val="0"/>
              </a:spcBef>
              <a:spcAft>
                <a:spcPts val="0"/>
              </a:spcAft>
              <a:buNone/>
            </a:pPr>
            <a:endParaRPr/>
          </a:p>
        </p:txBody>
      </p:sp>
      <p:sp>
        <p:nvSpPr>
          <p:cNvPr id="159" name="Google Shape;159;p27"/>
          <p:cNvSpPr txBox="1">
            <a:spLocks noGrp="1"/>
          </p:cNvSpPr>
          <p:nvPr>
            <p:ph type="body" idx="1"/>
          </p:nvPr>
        </p:nvSpPr>
        <p:spPr>
          <a:xfrm>
            <a:off x="281100" y="1152475"/>
            <a:ext cx="8551200" cy="6861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s"/>
              <a:t>Para navegar a la pantalla de configuración, puede utilizar el método Navigator.pushNamed(), como se muestra a continuación:</a:t>
            </a:r>
            <a:endParaRPr/>
          </a:p>
        </p:txBody>
      </p:sp>
      <p:sp>
        <p:nvSpPr>
          <p:cNvPr id="160" name="Google Shape;160;p27"/>
          <p:cNvSpPr txBox="1"/>
          <p:nvPr/>
        </p:nvSpPr>
        <p:spPr>
          <a:xfrm>
            <a:off x="311700" y="18385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 sz="2100">
                <a:solidFill>
                  <a:srgbClr val="F8F8F2"/>
                </a:solidFill>
                <a:latin typeface="Roboto Mono"/>
                <a:ea typeface="Roboto Mono"/>
                <a:cs typeface="Roboto Mono"/>
                <a:sym typeface="Roboto Mono"/>
              </a:rPr>
              <a:t>Navigator.</a:t>
            </a:r>
            <a:r>
              <a:rPr lang="es" sz="2100">
                <a:solidFill>
                  <a:srgbClr val="A6E22E"/>
                </a:solidFill>
                <a:latin typeface="Roboto Mono"/>
                <a:ea typeface="Roboto Mono"/>
                <a:cs typeface="Roboto Mono"/>
                <a:sym typeface="Roboto Mono"/>
              </a:rPr>
              <a:t>pushNamed</a:t>
            </a:r>
            <a:r>
              <a:rPr lang="es" sz="2100">
                <a:solidFill>
                  <a:srgbClr val="F8F8F2"/>
                </a:solidFill>
                <a:latin typeface="Roboto Mono"/>
                <a:ea typeface="Roboto Mono"/>
                <a:cs typeface="Roboto Mono"/>
                <a:sym typeface="Roboto Mono"/>
              </a:rPr>
              <a:t>(context, </a:t>
            </a:r>
            <a:r>
              <a:rPr lang="es" sz="2100">
                <a:solidFill>
                  <a:srgbClr val="E6DB74"/>
                </a:solidFill>
                <a:latin typeface="Roboto Mono"/>
                <a:ea typeface="Roboto Mono"/>
                <a:cs typeface="Roboto Mono"/>
                <a:sym typeface="Roboto Mono"/>
              </a:rPr>
              <a:t>'/settings'</a:t>
            </a:r>
            <a:r>
              <a:rPr lang="es" sz="2100">
                <a:solidFill>
                  <a:srgbClr val="F8F8F2"/>
                </a:solidFill>
                <a:latin typeface="Roboto Mono"/>
                <a:ea typeface="Roboto Mono"/>
                <a:cs typeface="Roboto Mono"/>
                <a:sym typeface="Roboto Mono"/>
              </a:rPr>
              <a:t>);</a:t>
            </a:r>
            <a:endParaRPr sz="1375">
              <a:solidFill>
                <a:srgbClr val="F8F8F2"/>
              </a:solidFill>
              <a:latin typeface="Roboto Mono"/>
              <a:ea typeface="Roboto Mono"/>
              <a:cs typeface="Roboto Mono"/>
              <a:sym typeface="Roboto Mono"/>
            </a:endParaRPr>
          </a:p>
        </p:txBody>
      </p:sp>
      <p:sp>
        <p:nvSpPr>
          <p:cNvPr id="161" name="Google Shape;161;p27"/>
          <p:cNvSpPr txBox="1">
            <a:spLocks noGrp="1"/>
          </p:cNvSpPr>
          <p:nvPr>
            <p:ph type="body" idx="1"/>
          </p:nvPr>
        </p:nvSpPr>
        <p:spPr>
          <a:xfrm>
            <a:off x="349925" y="2536125"/>
            <a:ext cx="8551200" cy="57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Para volver a la pantalla anterior, puede utilizar el método pop().</a:t>
            </a:r>
            <a:endParaRPr/>
          </a:p>
        </p:txBody>
      </p:sp>
      <p:sp>
        <p:nvSpPr>
          <p:cNvPr id="162" name="Google Shape;162;p27"/>
          <p:cNvSpPr txBox="1"/>
          <p:nvPr/>
        </p:nvSpPr>
        <p:spPr>
          <a:xfrm>
            <a:off x="365225" y="3108825"/>
            <a:ext cx="8520600" cy="790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358"/>
              <a:buNone/>
            </a:pPr>
            <a:r>
              <a:rPr lang="es" sz="1375">
                <a:solidFill>
                  <a:srgbClr val="F8F8F2"/>
                </a:solidFill>
                <a:latin typeface="Roboto Mono"/>
                <a:ea typeface="Roboto Mono"/>
                <a:cs typeface="Roboto Mono"/>
                <a:sym typeface="Roboto Mono"/>
              </a:rPr>
              <a:t>Navigator.</a:t>
            </a:r>
            <a:r>
              <a:rPr lang="es" sz="1375">
                <a:solidFill>
                  <a:srgbClr val="A6E22E"/>
                </a:solidFill>
                <a:latin typeface="Roboto Mono"/>
                <a:ea typeface="Roboto Mono"/>
                <a:cs typeface="Roboto Mono"/>
                <a:sym typeface="Roboto Mono"/>
              </a:rPr>
              <a:t>pop</a:t>
            </a:r>
            <a:r>
              <a:rPr lang="es" sz="1375">
                <a:solidFill>
                  <a:srgbClr val="F8F8F2"/>
                </a:solidFill>
                <a:latin typeface="Roboto Mono"/>
                <a:ea typeface="Roboto Mono"/>
                <a:cs typeface="Roboto Mono"/>
                <a:sym typeface="Roboto Mono"/>
              </a:rPr>
              <a:t>(context);</a:t>
            </a:r>
            <a:endParaRPr sz="1375">
              <a:solidFill>
                <a:srgbClr val="F8F8F2"/>
              </a:solidFill>
              <a:latin typeface="Roboto Mono"/>
              <a:ea typeface="Roboto Mono"/>
              <a:cs typeface="Roboto Mono"/>
              <a:sym typeface="Roboto Mono"/>
            </a:endParaRPr>
          </a:p>
          <a:p>
            <a:pPr marL="0" lvl="0" indent="0" algn="l" rtl="0">
              <a:lnSpc>
                <a:spcPct val="115000"/>
              </a:lnSpc>
              <a:spcBef>
                <a:spcPts val="0"/>
              </a:spcBef>
              <a:spcAft>
                <a:spcPts val="1200"/>
              </a:spcAft>
              <a:buSzPts val="358"/>
              <a:buNone/>
            </a:pPr>
            <a:endParaRPr sz="975">
              <a:solidFill>
                <a:srgbClr val="F92672"/>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Very Good Engineering</a:t>
            </a:r>
            <a:endParaRPr/>
          </a:p>
        </p:txBody>
      </p:sp>
      <p:sp>
        <p:nvSpPr>
          <p:cNvPr id="168" name="Google Shape;16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u="sng">
                <a:solidFill>
                  <a:schemeClr val="hlink"/>
                </a:solidFill>
                <a:hlinkClick r:id="rId3"/>
              </a:rPr>
              <a:t>https://engineering.verygood.ventures/engineering/philosophy/</a:t>
            </a:r>
            <a:endParaRPr/>
          </a:p>
          <a:p>
            <a:pPr marL="0" lvl="0" indent="0" algn="l" rtl="0">
              <a:spcBef>
                <a:spcPts val="1200"/>
              </a:spcBef>
              <a:spcAft>
                <a:spcPts val="1200"/>
              </a:spcAft>
              <a:buNone/>
            </a:pPr>
            <a:endParaRPr/>
          </a:p>
        </p:txBody>
      </p:sp>
      <p:pic>
        <p:nvPicPr>
          <p:cNvPr id="169" name="Google Shape;169;p28"/>
          <p:cNvPicPr preferRelativeResize="0"/>
          <p:nvPr/>
        </p:nvPicPr>
        <p:blipFill>
          <a:blip r:embed="rId4">
            <a:alphaModFix/>
          </a:blip>
          <a:stretch>
            <a:fillRect/>
          </a:stretch>
        </p:blipFill>
        <p:spPr>
          <a:xfrm>
            <a:off x="1887325" y="1698400"/>
            <a:ext cx="5369350" cy="3127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Arquitectura en Capas - Layered Architecture</a:t>
            </a:r>
            <a:endParaRPr/>
          </a:p>
        </p:txBody>
      </p:sp>
      <p:sp>
        <p:nvSpPr>
          <p:cNvPr id="175" name="Google Shape;175;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
              <a:t>La arquitectura en capas se utiliza para crear aplicaciones altamente </a:t>
            </a:r>
            <a:r>
              <a:rPr lang="es" b="1"/>
              <a:t>escalables</a:t>
            </a:r>
            <a:r>
              <a:rPr lang="es"/>
              <a:t>, </a:t>
            </a:r>
            <a:r>
              <a:rPr lang="es" b="1"/>
              <a:t>mantenibles</a:t>
            </a:r>
            <a:r>
              <a:rPr lang="es"/>
              <a:t> y </a:t>
            </a:r>
            <a:r>
              <a:rPr lang="es" b="1"/>
              <a:t>testeables</a:t>
            </a:r>
            <a:r>
              <a:rPr lang="es"/>
              <a:t>. </a:t>
            </a:r>
            <a:endParaRPr/>
          </a:p>
          <a:p>
            <a:pPr marL="0" lvl="0" indent="0" algn="l" rtl="0">
              <a:spcBef>
                <a:spcPts val="1200"/>
              </a:spcBef>
              <a:spcAft>
                <a:spcPts val="0"/>
              </a:spcAft>
              <a:buNone/>
            </a:pPr>
            <a:r>
              <a:rPr lang="es"/>
              <a:t>La arquitectura consta de cuatro capas: </a:t>
            </a:r>
            <a:r>
              <a:rPr lang="es" b="1"/>
              <a:t>la capa de datos</a:t>
            </a:r>
            <a:r>
              <a:rPr lang="es"/>
              <a:t>, </a:t>
            </a:r>
            <a:r>
              <a:rPr lang="es" b="1"/>
              <a:t>la capa de repositorio</a:t>
            </a:r>
            <a:r>
              <a:rPr lang="es"/>
              <a:t>, </a:t>
            </a:r>
            <a:r>
              <a:rPr lang="es" b="1"/>
              <a:t>la capa de lógica de negocio</a:t>
            </a:r>
            <a:r>
              <a:rPr lang="es"/>
              <a:t> y la </a:t>
            </a:r>
            <a:r>
              <a:rPr lang="es" b="1"/>
              <a:t>capa de presentación</a:t>
            </a:r>
            <a:r>
              <a:rPr lang="es"/>
              <a:t>. Cada capa tiene una </a:t>
            </a:r>
            <a:r>
              <a:rPr lang="es" b="1"/>
              <a:t>única responsabilidad</a:t>
            </a:r>
            <a:r>
              <a:rPr lang="es"/>
              <a:t> y hay límites claros entre cada una de ellas. </a:t>
            </a:r>
            <a:endParaRPr/>
          </a:p>
          <a:p>
            <a:pPr marL="0" lvl="0" indent="0" algn="l" rtl="0">
              <a:spcBef>
                <a:spcPts val="1200"/>
              </a:spcBef>
              <a:spcAft>
                <a:spcPts val="1200"/>
              </a:spcAft>
              <a:buNone/>
            </a:pPr>
            <a:r>
              <a:rPr lang="es"/>
              <a:t>Una arquitectura en capas mejora significativamente la experiencia del desarrollador. Cada capa puede ser desarrollada de forma independiente por diferentes equipos sin afectar a otras capas. Además, un enfoque estructurado aclara la propiedad de los componentes, lo que agiliza el desarrollo y las revisiones del código.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Arquitectura</a:t>
            </a:r>
            <a:endParaRPr/>
          </a:p>
        </p:txBody>
      </p:sp>
      <p:pic>
        <p:nvPicPr>
          <p:cNvPr id="181" name="Google Shape;181;p30"/>
          <p:cNvPicPr preferRelativeResize="0"/>
          <p:nvPr/>
        </p:nvPicPr>
        <p:blipFill>
          <a:blip r:embed="rId3">
            <a:alphaModFix/>
          </a:blip>
          <a:stretch>
            <a:fillRect/>
          </a:stretch>
        </p:blipFill>
        <p:spPr>
          <a:xfrm>
            <a:off x="1018250" y="1017725"/>
            <a:ext cx="7107502" cy="3820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Capas</a:t>
            </a:r>
            <a:endParaRPr/>
          </a:p>
        </p:txBody>
      </p:sp>
      <p:sp>
        <p:nvSpPr>
          <p:cNvPr id="187" name="Google Shape;18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s" b="1">
                <a:solidFill>
                  <a:schemeClr val="dk1"/>
                </a:solidFill>
              </a:rPr>
              <a:t>Data Layer:</a:t>
            </a:r>
            <a:r>
              <a:rPr lang="es" b="1"/>
              <a:t> </a:t>
            </a:r>
            <a:r>
              <a:rPr lang="es"/>
              <a:t>La capa de datos es responsable de recuperar datos sin procesar de fuentes externas y ponerlos a disposición de la capa de repositorio. Algunos ejemplos de estas fuentes externas son una base de datos </a:t>
            </a:r>
            <a:r>
              <a:rPr lang="es" b="1"/>
              <a:t>SQLite</a:t>
            </a:r>
            <a:r>
              <a:rPr lang="es"/>
              <a:t>, </a:t>
            </a:r>
            <a:r>
              <a:rPr lang="es" b="1"/>
              <a:t>almacenamiento local</a:t>
            </a:r>
            <a:r>
              <a:rPr lang="es"/>
              <a:t>, </a:t>
            </a:r>
            <a:r>
              <a:rPr lang="es" b="1"/>
              <a:t>preferencias</a:t>
            </a:r>
            <a:r>
              <a:rPr lang="es"/>
              <a:t>, </a:t>
            </a:r>
            <a:r>
              <a:rPr lang="es" b="1"/>
              <a:t>GPS</a:t>
            </a:r>
            <a:r>
              <a:rPr lang="es"/>
              <a:t>, datos de la batería, sistema de archivos o una </a:t>
            </a:r>
            <a:r>
              <a:rPr lang="es" b="1"/>
              <a:t>API RESTful</a:t>
            </a:r>
            <a:r>
              <a:rPr lang="es"/>
              <a:t>.</a:t>
            </a:r>
            <a:endParaRPr/>
          </a:p>
          <a:p>
            <a:pPr marL="457200" lvl="0" indent="-342900" algn="l" rtl="0">
              <a:spcBef>
                <a:spcPts val="0"/>
              </a:spcBef>
              <a:spcAft>
                <a:spcPts val="0"/>
              </a:spcAft>
              <a:buSzPts val="1800"/>
              <a:buChar char="●"/>
            </a:pPr>
            <a:r>
              <a:rPr lang="es" b="1">
                <a:solidFill>
                  <a:schemeClr val="dk1"/>
                </a:solidFill>
              </a:rPr>
              <a:t>Repository Layer:</a:t>
            </a:r>
            <a:r>
              <a:rPr lang="es"/>
              <a:t> La capa de repositorio es responsable de obtener datos de una o más fuentes de datos de la </a:t>
            </a:r>
            <a:r>
              <a:rPr lang="es" b="1"/>
              <a:t>capa de datos (Data Layer)</a:t>
            </a:r>
            <a:r>
              <a:rPr lang="es"/>
              <a:t>, aplica lógica específica del dominio a esos datos sin procesar y proporcionarlos a la capa de lógica de negocio. </a:t>
            </a:r>
            <a:r>
              <a:rPr lang="es" b="1"/>
              <a:t>Se crea un repositorio independiente para cada dominio, como un repositorio de usuarios o un repositorio para el clima.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Crear una cuenta en Figma</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u="sng">
                <a:solidFill>
                  <a:schemeClr val="hlink"/>
                </a:solidFill>
                <a:hlinkClick r:id="rId3"/>
              </a:rPr>
              <a:t>https://www.figma.com/es-la/</a:t>
            </a:r>
            <a:endParaRPr/>
          </a:p>
          <a:p>
            <a:pPr marL="0" lvl="0" indent="0" algn="l" rtl="0">
              <a:spcBef>
                <a:spcPts val="1200"/>
              </a:spcBef>
              <a:spcAft>
                <a:spcPts val="1200"/>
              </a:spcAft>
              <a:buNone/>
            </a:pPr>
            <a:endParaRPr/>
          </a:p>
        </p:txBody>
      </p:sp>
      <p:pic>
        <p:nvPicPr>
          <p:cNvPr id="62" name="Google Shape;62;p14" title="Screenshot 2025-06-12 at 3.37.56 PM.png"/>
          <p:cNvPicPr preferRelativeResize="0"/>
          <p:nvPr/>
        </p:nvPicPr>
        <p:blipFill>
          <a:blip r:embed="rId4">
            <a:alphaModFix/>
          </a:blip>
          <a:stretch>
            <a:fillRect/>
          </a:stretch>
        </p:blipFill>
        <p:spPr>
          <a:xfrm>
            <a:off x="1815375" y="1583625"/>
            <a:ext cx="5513249" cy="2985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Capas</a:t>
            </a:r>
            <a:endParaRPr/>
          </a:p>
        </p:txBody>
      </p:sp>
      <p:sp>
        <p:nvSpPr>
          <p:cNvPr id="193" name="Google Shape;19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b="1">
                <a:solidFill>
                  <a:schemeClr val="dk1"/>
                </a:solidFill>
              </a:rPr>
              <a:t>Business Logic Layer:</a:t>
            </a:r>
            <a:r>
              <a:rPr lang="es" b="1"/>
              <a:t> </a:t>
            </a:r>
            <a:r>
              <a:rPr lang="es"/>
              <a:t>Esta capa se compone de uno o más repositorios y contiene la lógica para mostrar las reglas de negocio a través de una función o caso de uso específico. La capa de lógica de negocio es la capa que implementa la biblioteca de </a:t>
            </a:r>
            <a:r>
              <a:rPr lang="es" b="1"/>
              <a:t>bloc</a:t>
            </a:r>
            <a:r>
              <a:rPr lang="es"/>
              <a:t>, que recuperará datos de la capa de repositorio y proporcionará un nuevo estado a la capa de presentación.</a:t>
            </a:r>
            <a:endParaRPr/>
          </a:p>
          <a:p>
            <a:pPr marL="457200" lvl="0" indent="-342900" algn="l" rtl="0">
              <a:spcBef>
                <a:spcPts val="0"/>
              </a:spcBef>
              <a:spcAft>
                <a:spcPts val="0"/>
              </a:spcAft>
              <a:buSzPts val="1800"/>
              <a:buChar char="●"/>
            </a:pPr>
            <a:r>
              <a:rPr lang="es" b="1">
                <a:solidFill>
                  <a:schemeClr val="dk1"/>
                </a:solidFill>
              </a:rPr>
              <a:t>Presentation layer: </a:t>
            </a:r>
            <a:r>
              <a:rPr lang="es"/>
              <a:t>Es la capa de interfaz de usuario de la aplicación en la que utilizamos Flutter para «pintar píxeles» en la pantalla. </a:t>
            </a:r>
            <a:r>
              <a:rPr lang="es" b="1"/>
              <a:t>No debe existir lógica de negocio en esta capa</a:t>
            </a:r>
            <a:r>
              <a:rPr lang="es"/>
              <a:t>. La capa de presentación sólo debe interactuar con la capa de lógica de negocio.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Project organization</a:t>
            </a:r>
            <a:endParaRPr/>
          </a:p>
        </p:txBody>
      </p:sp>
      <p:pic>
        <p:nvPicPr>
          <p:cNvPr id="199" name="Google Shape;199;p33"/>
          <p:cNvPicPr preferRelativeResize="0"/>
          <p:nvPr/>
        </p:nvPicPr>
        <p:blipFill>
          <a:blip r:embed="rId3">
            <a:alphaModFix/>
          </a:blip>
          <a:stretch>
            <a:fillRect/>
          </a:stretch>
        </p:blipFill>
        <p:spPr>
          <a:xfrm>
            <a:off x="3581613" y="123450"/>
            <a:ext cx="1980775" cy="489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Construir un formulario con validación</a:t>
            </a:r>
            <a:endParaRPr/>
          </a:p>
          <a:p>
            <a:pPr marL="0" lvl="0" indent="0" algn="l" rtl="0">
              <a:spcBef>
                <a:spcPts val="0"/>
              </a:spcBef>
              <a:spcAft>
                <a:spcPts val="0"/>
              </a:spcAft>
              <a:buNone/>
            </a:pPr>
            <a:endParaRPr/>
          </a:p>
        </p:txBody>
      </p:sp>
      <p:sp>
        <p:nvSpPr>
          <p:cNvPr id="205" name="Google Shape;205;p34"/>
          <p:cNvSpPr txBox="1">
            <a:spLocks noGrp="1"/>
          </p:cNvSpPr>
          <p:nvPr>
            <p:ph type="body" idx="1"/>
          </p:nvPr>
        </p:nvSpPr>
        <p:spPr>
          <a:xfrm>
            <a:off x="311700" y="1139650"/>
            <a:ext cx="8520600" cy="3791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
              <a:t>A menudo, las aplicaciones requieren que los usuarios introduzcan información en un campo de texto. Por ejemplo, puede pedir a los usuarios que inicien sesión con una combinación de dirección de correo electrónico y contraseña.</a:t>
            </a:r>
            <a:endParaRPr/>
          </a:p>
          <a:p>
            <a:pPr marL="0" lvl="0" indent="0" algn="l" rtl="0">
              <a:spcBef>
                <a:spcPts val="1200"/>
              </a:spcBef>
              <a:spcAft>
                <a:spcPts val="0"/>
              </a:spcAft>
              <a:buNone/>
            </a:pPr>
            <a:r>
              <a:rPr lang="es"/>
              <a:t>Para que las aplicaciones sean seguras y fáciles de usar, compruebe si la información que ha facilitado el usuario es válida. Si el usuario ha rellenado correctamente el formulario, procese la información. Si el usuario envía información incorrecta, muéstrele un mensaje de error amistoso informándole de lo que ha fallado.</a:t>
            </a:r>
            <a:endParaRPr/>
          </a:p>
          <a:p>
            <a:pPr marL="457200" lvl="0" indent="-342900" algn="l" rtl="0">
              <a:spcBef>
                <a:spcPts val="1200"/>
              </a:spcBef>
              <a:spcAft>
                <a:spcPts val="0"/>
              </a:spcAft>
              <a:buSzPts val="1800"/>
              <a:buAutoNum type="arabicPeriod"/>
            </a:pPr>
            <a:r>
              <a:rPr lang="es"/>
              <a:t>Cree un Formulario con una GlobalKey.</a:t>
            </a:r>
            <a:endParaRPr/>
          </a:p>
          <a:p>
            <a:pPr marL="457200" lvl="0" indent="-342900" algn="l" rtl="0">
              <a:spcBef>
                <a:spcPts val="0"/>
              </a:spcBef>
              <a:spcAft>
                <a:spcPts val="0"/>
              </a:spcAft>
              <a:buSzPts val="1800"/>
              <a:buAutoNum type="arabicPeriod"/>
            </a:pPr>
            <a:r>
              <a:rPr lang="es"/>
              <a:t>Agregue un TextFormField con lógica de validación.</a:t>
            </a:r>
            <a:endParaRPr/>
          </a:p>
          <a:p>
            <a:pPr marL="457200" lvl="0" indent="-342900" algn="l" rtl="0">
              <a:spcBef>
                <a:spcPts val="0"/>
              </a:spcBef>
              <a:spcAft>
                <a:spcPts val="0"/>
              </a:spcAft>
              <a:buSzPts val="1800"/>
              <a:buAutoNum type="arabicPeriod"/>
            </a:pPr>
            <a:r>
              <a:rPr lang="es"/>
              <a:t>Crear un botón para validar y enviar el formulario.</a:t>
            </a:r>
            <a:endParaRPr/>
          </a:p>
          <a:p>
            <a:pPr marL="0" lvl="0" indent="0" algn="l" rtl="0">
              <a:spcBef>
                <a:spcPts val="1200"/>
              </a:spcBef>
              <a:spcAft>
                <a:spcPts val="1200"/>
              </a:spcAft>
              <a:buNone/>
            </a:pPr>
            <a:r>
              <a:rPr lang="es"/>
              <a:t>Documentación oficial y ejemplo: </a:t>
            </a:r>
            <a:r>
              <a:rPr lang="es" u="sng">
                <a:solidFill>
                  <a:schemeClr val="hlink"/>
                </a:solidFill>
                <a:hlinkClick r:id="rId3"/>
              </a:rPr>
              <a:t>https://docs.flutter.dev/cookbook/forms/validation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2800">
                <a:solidFill>
                  <a:srgbClr val="FFFFFF"/>
                </a:solidFill>
              </a:rPr>
              <a:t>copyWith Method</a:t>
            </a:r>
            <a:endParaRPr sz="2800">
              <a:solidFill>
                <a:srgbClr val="FFFFFF"/>
              </a:solidFill>
            </a:endParaRPr>
          </a:p>
        </p:txBody>
      </p:sp>
      <p:sp>
        <p:nvSpPr>
          <p:cNvPr id="211" name="Google Shape;211;p35"/>
          <p:cNvSpPr txBox="1"/>
          <p:nvPr/>
        </p:nvSpPr>
        <p:spPr>
          <a:xfrm>
            <a:off x="311700" y="1152475"/>
            <a:ext cx="8520600" cy="34164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lnSpc>
                <a:spcPct val="115000"/>
              </a:lnSpc>
              <a:spcBef>
                <a:spcPts val="0"/>
              </a:spcBef>
              <a:spcAft>
                <a:spcPts val="0"/>
              </a:spcAft>
              <a:buNone/>
            </a:pPr>
            <a:r>
              <a:rPr lang="es" sz="3000">
                <a:solidFill>
                  <a:srgbClr val="F92672"/>
                </a:solidFill>
                <a:latin typeface="Roboto Mono"/>
                <a:ea typeface="Roboto Mono"/>
                <a:cs typeface="Roboto Mono"/>
                <a:sym typeface="Roboto Mono"/>
              </a:rPr>
              <a:t>class</a:t>
            </a:r>
            <a:r>
              <a:rPr lang="es" sz="3000" i="1">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 {</a:t>
            </a:r>
            <a:endParaRPr sz="3000">
              <a:latin typeface="Roboto Mono"/>
              <a:ea typeface="Roboto Mono"/>
              <a:cs typeface="Roboto Mono"/>
              <a:sym typeface="Roboto Mono"/>
            </a:endParaRPr>
          </a:p>
          <a:p>
            <a:pPr marL="0" lvl="0" indent="0" algn="l" rtl="0">
              <a:lnSpc>
                <a:spcPct val="115000"/>
              </a:lnSpc>
              <a:spcBef>
                <a:spcPts val="1200"/>
              </a:spcBef>
              <a:spcAft>
                <a:spcPts val="0"/>
              </a:spcAft>
              <a:buNone/>
            </a:pPr>
            <a:r>
              <a:rPr lang="es" sz="3000">
                <a:solidFill>
                  <a:srgbClr val="F92672"/>
                </a:solidFill>
                <a:latin typeface="Roboto Mono"/>
                <a:ea typeface="Roboto Mono"/>
                <a:cs typeface="Roboto Mono"/>
                <a:sym typeface="Roboto Mono"/>
              </a:rPr>
              <a:t>  final</a:t>
            </a:r>
            <a:r>
              <a:rPr lang="es" sz="3000" i="1">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name;</a:t>
            </a:r>
            <a:endParaRPr sz="3000">
              <a:latin typeface="Roboto Mono"/>
              <a:ea typeface="Roboto Mono"/>
              <a:cs typeface="Roboto Mono"/>
              <a:sym typeface="Roboto Mono"/>
            </a:endParaRPr>
          </a:p>
          <a:p>
            <a:pPr marL="0" lvl="0" indent="0" algn="l" rtl="0">
              <a:lnSpc>
                <a:spcPct val="115000"/>
              </a:lnSpc>
              <a:spcBef>
                <a:spcPts val="1200"/>
              </a:spcBef>
              <a:spcAft>
                <a:spcPts val="0"/>
              </a:spcAft>
              <a:buNone/>
            </a:pPr>
            <a:r>
              <a:rPr lang="es" sz="3000">
                <a:solidFill>
                  <a:srgbClr val="F92672"/>
                </a:solidFill>
                <a:latin typeface="Roboto Mono"/>
                <a:ea typeface="Roboto Mono"/>
                <a:cs typeface="Roboto Mono"/>
                <a:sym typeface="Roboto Mono"/>
              </a:rPr>
              <a:t>  final</a:t>
            </a:r>
            <a:r>
              <a:rPr lang="es" sz="3000" i="1">
                <a:solidFill>
                  <a:srgbClr val="66D9EF"/>
                </a:solidFill>
                <a:latin typeface="Roboto Mono"/>
                <a:ea typeface="Roboto Mono"/>
                <a:cs typeface="Roboto Mono"/>
                <a:sym typeface="Roboto Mono"/>
              </a:rPr>
              <a:t> int</a:t>
            </a:r>
            <a:r>
              <a:rPr lang="es" sz="3000">
                <a:solidFill>
                  <a:srgbClr val="F8F8F2"/>
                </a:solidFill>
                <a:latin typeface="Roboto Mono"/>
                <a:ea typeface="Roboto Mono"/>
                <a:cs typeface="Roboto Mono"/>
                <a:sym typeface="Roboto Mono"/>
              </a:rPr>
              <a:t> age;</a:t>
            </a:r>
            <a:endParaRPr sz="3000">
              <a:latin typeface="Roboto Mono"/>
              <a:ea typeface="Roboto Mono"/>
              <a:cs typeface="Roboto Mono"/>
              <a:sym typeface="Roboto Mono"/>
            </a:endParaRPr>
          </a:p>
          <a:p>
            <a:pPr marL="0" lvl="0" indent="0" algn="l" rtl="0">
              <a:lnSpc>
                <a:spcPct val="115000"/>
              </a:lnSpc>
              <a:spcBef>
                <a:spcPts val="1200"/>
              </a:spcBef>
              <a:spcAft>
                <a:spcPts val="0"/>
              </a:spcAft>
              <a:buNone/>
            </a:pPr>
            <a:r>
              <a:rPr lang="es" sz="3000">
                <a:solidFill>
                  <a:srgbClr val="F92672"/>
                </a:solidFill>
                <a:latin typeface="Roboto Mono"/>
                <a:ea typeface="Roboto Mono"/>
                <a:cs typeface="Roboto Mono"/>
                <a:sym typeface="Roboto Mono"/>
              </a:rPr>
              <a:t>  final</a:t>
            </a:r>
            <a:r>
              <a:rPr lang="es" sz="3000" i="1">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email;</a:t>
            </a:r>
            <a:endParaRPr sz="3000">
              <a:latin typeface="Roboto Mono"/>
              <a:ea typeface="Roboto Mono"/>
              <a:cs typeface="Roboto Mono"/>
              <a:sym typeface="Roboto Mono"/>
            </a:endParaRPr>
          </a:p>
          <a:p>
            <a:pPr marL="0" lvl="0" indent="0" algn="l" rtl="0">
              <a:lnSpc>
                <a:spcPct val="115000"/>
              </a:lnSpc>
              <a:spcBef>
                <a:spcPts val="1200"/>
              </a:spcBef>
              <a:spcAft>
                <a:spcPts val="0"/>
              </a:spcAft>
              <a:buNone/>
            </a:pPr>
            <a:endParaRPr sz="3000">
              <a:latin typeface="Roboto Mono"/>
              <a:ea typeface="Roboto Mono"/>
              <a:cs typeface="Roboto Mono"/>
              <a:sym typeface="Roboto Mono"/>
            </a:endParaRPr>
          </a:p>
          <a:p>
            <a:pPr marL="0" lvl="0" indent="0" algn="l" rtl="0">
              <a:lnSpc>
                <a:spcPct val="115000"/>
              </a:lnSpc>
              <a:spcBef>
                <a:spcPts val="1200"/>
              </a:spcBef>
              <a:spcAft>
                <a:spcPts val="0"/>
              </a:spcAft>
              <a:buNone/>
            </a:pPr>
            <a:r>
              <a:rPr lang="es" sz="3000" i="1">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.name,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.age,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.email});</a:t>
            </a:r>
            <a:endParaRPr sz="3000">
              <a:latin typeface="Roboto Mono"/>
              <a:ea typeface="Roboto Mono"/>
              <a:cs typeface="Roboto Mono"/>
              <a:sym typeface="Roboto Mono"/>
            </a:endParaRPr>
          </a:p>
          <a:p>
            <a:pPr marL="0" lvl="0" indent="0" algn="l" rtl="0">
              <a:lnSpc>
                <a:spcPct val="115000"/>
              </a:lnSpc>
              <a:spcBef>
                <a:spcPts val="1200"/>
              </a:spcBef>
              <a:spcAft>
                <a:spcPts val="0"/>
              </a:spcAft>
              <a:buNone/>
            </a:pPr>
            <a:endParaRPr sz="3000">
              <a:latin typeface="Roboto Mono"/>
              <a:ea typeface="Roboto Mono"/>
              <a:cs typeface="Roboto Mono"/>
              <a:sym typeface="Roboto Mono"/>
            </a:endParaRPr>
          </a:p>
          <a:p>
            <a:pPr marL="0" lvl="0" indent="0" algn="l" rtl="0">
              <a:lnSpc>
                <a:spcPct val="115000"/>
              </a:lnSpc>
              <a:spcBef>
                <a:spcPts val="1200"/>
              </a:spcBef>
              <a:spcAft>
                <a:spcPts val="0"/>
              </a:spcAft>
              <a:buNone/>
            </a:pPr>
            <a:r>
              <a:rPr lang="es" sz="3000" i="1">
                <a:solidFill>
                  <a:srgbClr val="66D9EF"/>
                </a:solidFill>
                <a:latin typeface="Roboto Mono"/>
                <a:ea typeface="Roboto Mono"/>
                <a:cs typeface="Roboto Mono"/>
                <a:sym typeface="Roboto Mono"/>
              </a:rPr>
              <a:t>  </a:t>
            </a:r>
            <a:r>
              <a:rPr lang="es" sz="3000">
                <a:solidFill>
                  <a:srgbClr val="F8F8F2"/>
                </a:solidFill>
                <a:latin typeface="Roboto Mono"/>
                <a:ea typeface="Roboto Mono"/>
                <a:cs typeface="Roboto Mono"/>
                <a:sym typeface="Roboto Mono"/>
              </a:rPr>
              <a:t>}</a:t>
            </a:r>
            <a:endParaRPr sz="3000">
              <a:solidFill>
                <a:srgbClr val="F8F8F2"/>
              </a:solidFill>
              <a:latin typeface="Roboto Mono"/>
              <a:ea typeface="Roboto Mono"/>
              <a:cs typeface="Roboto Mono"/>
              <a:sym typeface="Roboto Mono"/>
            </a:endParaRPr>
          </a:p>
          <a:p>
            <a:pPr marL="0" lvl="0" indent="0" algn="l" rtl="0">
              <a:lnSpc>
                <a:spcPct val="115000"/>
              </a:lnSpc>
              <a:spcBef>
                <a:spcPts val="1200"/>
              </a:spcBef>
              <a:spcAft>
                <a:spcPts val="1200"/>
              </a:spcAft>
              <a:buNone/>
            </a:pPr>
            <a:endParaRPr sz="1800">
              <a:solidFill>
                <a:srgbClr val="ADADA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p:nvPr/>
        </p:nvSpPr>
        <p:spPr>
          <a:xfrm>
            <a:off x="311700" y="1413150"/>
            <a:ext cx="8520600" cy="2317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s" sz="1366" i="1">
                <a:solidFill>
                  <a:srgbClr val="66D9EF"/>
                </a:solidFill>
                <a:latin typeface="Roboto Mono"/>
                <a:ea typeface="Roboto Mono"/>
                <a:cs typeface="Roboto Mono"/>
                <a:sym typeface="Roboto Mono"/>
              </a:rPr>
              <a:t>void</a:t>
            </a:r>
            <a:r>
              <a:rPr lang="es" sz="1366">
                <a:solidFill>
                  <a:srgbClr val="A6E22E"/>
                </a:solidFill>
                <a:latin typeface="Roboto Mono"/>
                <a:ea typeface="Roboto Mono"/>
                <a:cs typeface="Roboto Mono"/>
                <a:sym typeface="Roboto Mono"/>
              </a:rPr>
              <a:t> main</a:t>
            </a:r>
            <a:r>
              <a:rPr lang="es" sz="1366">
                <a:solidFill>
                  <a:srgbClr val="F8F8F2"/>
                </a:solidFill>
                <a:latin typeface="Roboto Mono"/>
                <a:ea typeface="Roboto Mono"/>
                <a:cs typeface="Roboto Mono"/>
                <a:sym typeface="Roboto Mono"/>
              </a:rPr>
              <a:t>() {</a:t>
            </a:r>
            <a:endParaRPr sz="1366">
              <a:latin typeface="Roboto Mono"/>
              <a:ea typeface="Roboto Mono"/>
              <a:cs typeface="Roboto Mono"/>
              <a:sym typeface="Roboto Mono"/>
            </a:endParaRPr>
          </a:p>
          <a:p>
            <a:pPr marL="0" lvl="0" indent="0" algn="l" rtl="0">
              <a:lnSpc>
                <a:spcPct val="115000"/>
              </a:lnSpc>
              <a:spcBef>
                <a:spcPts val="1200"/>
              </a:spcBef>
              <a:spcAft>
                <a:spcPts val="0"/>
              </a:spcAft>
              <a:buNone/>
            </a:pPr>
            <a:r>
              <a:rPr lang="es" sz="1366" i="1">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 user1 </a:t>
            </a:r>
            <a:r>
              <a:rPr lang="es" sz="1366">
                <a:solidFill>
                  <a:srgbClr val="F92672"/>
                </a:solidFill>
                <a:latin typeface="Roboto Mono"/>
                <a:ea typeface="Roboto Mono"/>
                <a:cs typeface="Roboto Mono"/>
                <a:sym typeface="Roboto Mono"/>
              </a:rPr>
              <a:t>=</a:t>
            </a:r>
            <a:r>
              <a:rPr lang="es" sz="1366" i="1">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(name</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 Doe"</a:t>
            </a:r>
            <a:r>
              <a:rPr lang="es" sz="1366">
                <a:solidFill>
                  <a:srgbClr val="F8F8F2"/>
                </a:solidFill>
                <a:latin typeface="Roboto Mono"/>
                <a:ea typeface="Roboto Mono"/>
                <a:cs typeface="Roboto Mono"/>
                <a:sym typeface="Roboto Mono"/>
              </a:rPr>
              <a:t>, age</a:t>
            </a:r>
            <a:r>
              <a:rPr lang="es" sz="1366">
                <a:solidFill>
                  <a:srgbClr val="F92672"/>
                </a:solidFill>
                <a:latin typeface="Roboto Mono"/>
                <a:ea typeface="Roboto Mono"/>
                <a:cs typeface="Roboto Mono"/>
                <a:sym typeface="Roboto Mono"/>
              </a:rPr>
              <a:t>:</a:t>
            </a:r>
            <a:r>
              <a:rPr lang="es" sz="1366">
                <a:solidFill>
                  <a:srgbClr val="AE81FF"/>
                </a:solidFill>
                <a:latin typeface="Roboto Mono"/>
                <a:ea typeface="Roboto Mono"/>
                <a:cs typeface="Roboto Mono"/>
                <a:sym typeface="Roboto Mono"/>
              </a:rPr>
              <a:t> 30</a:t>
            </a:r>
            <a:r>
              <a:rPr lang="es" sz="1366">
                <a:solidFill>
                  <a:srgbClr val="F8F8F2"/>
                </a:solidFill>
                <a:latin typeface="Roboto Mono"/>
                <a:ea typeface="Roboto Mono"/>
                <a:cs typeface="Roboto Mono"/>
                <a:sym typeface="Roboto Mono"/>
              </a:rPr>
              <a:t>, email</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"john.doe@example.com"</a:t>
            </a:r>
            <a:r>
              <a:rPr lang="es" sz="1366">
                <a:solidFill>
                  <a:srgbClr val="F8F8F2"/>
                </a:solidFill>
                <a:latin typeface="Roboto Mono"/>
                <a:ea typeface="Roboto Mono"/>
                <a:cs typeface="Roboto Mono"/>
                <a:sym typeface="Roboto Mono"/>
              </a:rPr>
              <a:t>);</a:t>
            </a:r>
            <a:endParaRPr sz="1366">
              <a:latin typeface="Roboto Mono"/>
              <a:ea typeface="Roboto Mono"/>
              <a:cs typeface="Roboto Mono"/>
              <a:sym typeface="Roboto Mono"/>
            </a:endParaRPr>
          </a:p>
          <a:p>
            <a:pPr marL="0" lvl="0" indent="0" algn="l" rtl="0">
              <a:lnSpc>
                <a:spcPct val="115000"/>
              </a:lnSpc>
              <a:spcBef>
                <a:spcPts val="1200"/>
              </a:spcBef>
              <a:spcAft>
                <a:spcPts val="0"/>
              </a:spcAft>
              <a:buNone/>
            </a:pPr>
            <a:endParaRPr sz="1366">
              <a:latin typeface="Roboto Mono"/>
              <a:ea typeface="Roboto Mono"/>
              <a:cs typeface="Roboto Mono"/>
              <a:sym typeface="Roboto Mono"/>
            </a:endParaRPr>
          </a:p>
          <a:p>
            <a:pPr marL="0" lvl="0" indent="0" algn="l" rtl="0">
              <a:lnSpc>
                <a:spcPct val="115000"/>
              </a:lnSpc>
              <a:spcBef>
                <a:spcPts val="1200"/>
              </a:spcBef>
              <a:spcAft>
                <a:spcPts val="0"/>
              </a:spcAft>
              <a:buNone/>
            </a:pPr>
            <a:r>
              <a:rPr lang="es" sz="1366">
                <a:solidFill>
                  <a:srgbClr val="A6E22E"/>
                </a:solidFill>
                <a:latin typeface="Roboto Mono"/>
                <a:ea typeface="Roboto Mono"/>
                <a:cs typeface="Roboto Mono"/>
                <a:sym typeface="Roboto Mono"/>
              </a:rPr>
              <a:t>  print</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"User1: </a:t>
            </a:r>
            <a:r>
              <a:rPr lang="es" sz="1366">
                <a:solidFill>
                  <a:srgbClr val="F8F8F2"/>
                </a:solidFill>
                <a:latin typeface="Roboto Mono"/>
                <a:ea typeface="Roboto Mono"/>
                <a:cs typeface="Roboto Mono"/>
                <a:sym typeface="Roboto Mono"/>
              </a:rPr>
              <a:t>${</a:t>
            </a:r>
            <a:r>
              <a:rPr lang="es" sz="1366" i="1">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lang="es" sz="1366" i="1">
                <a:solidFill>
                  <a:srgbClr val="FD971F"/>
                </a:solidFill>
                <a:latin typeface="Roboto Mono"/>
                <a:ea typeface="Roboto Mono"/>
                <a:cs typeface="Roboto Mono"/>
                <a:sym typeface="Roboto Mono"/>
              </a:rPr>
              <a:t>name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lang="es" sz="1366" i="1">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lang="es" sz="1366" i="1">
                <a:solidFill>
                  <a:srgbClr val="FD971F"/>
                </a:solidFill>
                <a:latin typeface="Roboto Mono"/>
                <a:ea typeface="Roboto Mono"/>
                <a:cs typeface="Roboto Mono"/>
                <a:sym typeface="Roboto Mono"/>
              </a:rPr>
              <a:t>age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lang="es" sz="1366" i="1">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lang="es" sz="1366" i="1">
                <a:solidFill>
                  <a:srgbClr val="FD971F"/>
                </a:solidFill>
                <a:latin typeface="Roboto Mono"/>
                <a:ea typeface="Roboto Mono"/>
                <a:cs typeface="Roboto Mono"/>
                <a:sym typeface="Roboto Mono"/>
              </a:rPr>
              <a:t>email</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a:t>
            </a:r>
            <a:r>
              <a:rPr lang="es" sz="1366">
                <a:solidFill>
                  <a:srgbClr val="F8F8F2"/>
                </a:solidFill>
                <a:latin typeface="Roboto Mono"/>
                <a:ea typeface="Roboto Mono"/>
                <a:cs typeface="Roboto Mono"/>
                <a:sym typeface="Roboto Mono"/>
              </a:rPr>
              <a:t>);</a:t>
            </a:r>
            <a:r>
              <a:rPr lang="es" sz="1366">
                <a:latin typeface="Roboto Mono"/>
                <a:ea typeface="Roboto Mono"/>
                <a:cs typeface="Roboto Mono"/>
                <a:sym typeface="Roboto Mono"/>
              </a:rPr>
              <a:t>\</a:t>
            </a:r>
            <a:endParaRPr sz="1366">
              <a:latin typeface="Roboto Mono"/>
              <a:ea typeface="Roboto Mono"/>
              <a:cs typeface="Roboto Mono"/>
              <a:sym typeface="Roboto Mono"/>
            </a:endParaRPr>
          </a:p>
          <a:p>
            <a:pPr marL="0" lvl="0" indent="0" algn="l" rtl="0">
              <a:lnSpc>
                <a:spcPct val="150000"/>
              </a:lnSpc>
              <a:spcBef>
                <a:spcPts val="1200"/>
              </a:spcBef>
              <a:spcAft>
                <a:spcPts val="0"/>
              </a:spcAft>
              <a:buNone/>
            </a:pPr>
            <a:r>
              <a:rPr lang="es" sz="1366">
                <a:solidFill>
                  <a:srgbClr val="F8F8F2"/>
                </a:solidFill>
                <a:latin typeface="Roboto Mono"/>
                <a:ea typeface="Roboto Mono"/>
                <a:cs typeface="Roboto Mono"/>
                <a:sym typeface="Roboto Mono"/>
              </a:rPr>
              <a:t>}</a:t>
            </a:r>
            <a:endParaRPr sz="1366">
              <a:solidFill>
                <a:srgbClr val="F8F8F2"/>
              </a:solidFill>
              <a:latin typeface="Roboto Mono"/>
              <a:ea typeface="Roboto Mono"/>
              <a:cs typeface="Roboto Mono"/>
              <a:sym typeface="Roboto Mono"/>
            </a:endParaRPr>
          </a:p>
          <a:p>
            <a:pPr marL="0" lvl="0" indent="0" algn="l" rtl="0">
              <a:lnSpc>
                <a:spcPct val="115000"/>
              </a:lnSpc>
              <a:spcBef>
                <a:spcPts val="0"/>
              </a:spcBef>
              <a:spcAft>
                <a:spcPts val="1200"/>
              </a:spcAft>
              <a:buNone/>
            </a:pPr>
            <a:endParaRPr sz="1800">
              <a:solidFill>
                <a:srgbClr val="ADADA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p:nvPr/>
        </p:nvSpPr>
        <p:spPr>
          <a:xfrm>
            <a:off x="311700" y="634375"/>
            <a:ext cx="8520600" cy="24807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50000"/>
              </a:lnSpc>
              <a:spcBef>
                <a:spcPts val="0"/>
              </a:spcBef>
              <a:spcAft>
                <a:spcPts val="0"/>
              </a:spcAft>
              <a:buNone/>
            </a:pPr>
            <a:r>
              <a:rPr lang="es" sz="5100" i="1">
                <a:solidFill>
                  <a:srgbClr val="66D9EF"/>
                </a:solidFill>
                <a:latin typeface="Roboto Mono"/>
                <a:ea typeface="Roboto Mono"/>
                <a:cs typeface="Roboto Mono"/>
                <a:sym typeface="Roboto Mono"/>
              </a:rPr>
              <a:t>void</a:t>
            </a:r>
            <a:r>
              <a:rPr lang="es" sz="5100">
                <a:solidFill>
                  <a:srgbClr val="A6E22E"/>
                </a:solidFill>
                <a:latin typeface="Roboto Mono"/>
                <a:ea typeface="Roboto Mono"/>
                <a:cs typeface="Roboto Mono"/>
                <a:sym typeface="Roboto Mono"/>
              </a:rPr>
              <a:t> main</a:t>
            </a:r>
            <a:r>
              <a:rPr lang="es" sz="5100">
                <a:solidFill>
                  <a:srgbClr val="F8F8F2"/>
                </a:solidFill>
                <a:latin typeface="Roboto Mono"/>
                <a:ea typeface="Roboto Mono"/>
                <a:cs typeface="Roboto Mono"/>
                <a:sym typeface="Roboto Mono"/>
              </a:rPr>
              <a:t>() {</a:t>
            </a:r>
            <a:endParaRPr sz="5100">
              <a:latin typeface="Roboto Mono"/>
              <a:ea typeface="Roboto Mono"/>
              <a:cs typeface="Roboto Mono"/>
              <a:sym typeface="Roboto Mono"/>
            </a:endParaRPr>
          </a:p>
          <a:p>
            <a:pPr marL="0" lvl="0" indent="0" algn="l" rtl="0">
              <a:lnSpc>
                <a:spcPct val="150000"/>
              </a:lnSpc>
              <a:spcBef>
                <a:spcPts val="0"/>
              </a:spcBef>
              <a:spcAft>
                <a:spcPts val="0"/>
              </a:spcAft>
              <a:buNone/>
            </a:pPr>
            <a:r>
              <a:rPr lang="es" sz="5100" i="1">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user1 </a:t>
            </a:r>
            <a:r>
              <a:rPr lang="es" sz="5100">
                <a:solidFill>
                  <a:srgbClr val="F92672"/>
                </a:solidFill>
                <a:latin typeface="Roboto Mono"/>
                <a:ea typeface="Roboto Mono"/>
                <a:cs typeface="Roboto Mono"/>
                <a:sym typeface="Roboto Mono"/>
              </a:rPr>
              <a:t>=</a:t>
            </a:r>
            <a:r>
              <a:rPr lang="es" sz="5100" i="1">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(name</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 Doe"</a:t>
            </a:r>
            <a:r>
              <a:rPr lang="es" sz="5100">
                <a:solidFill>
                  <a:srgbClr val="F8F8F2"/>
                </a:solidFill>
                <a:latin typeface="Roboto Mono"/>
                <a:ea typeface="Roboto Mono"/>
                <a:cs typeface="Roboto Mono"/>
                <a:sym typeface="Roboto Mono"/>
              </a:rPr>
              <a:t>, 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30</a:t>
            </a:r>
            <a:r>
              <a:rPr lang="es" sz="5100">
                <a:solidFill>
                  <a:srgbClr val="F8F8F2"/>
                </a:solidFill>
                <a:latin typeface="Roboto Mono"/>
                <a:ea typeface="Roboto Mono"/>
                <a:cs typeface="Roboto Mono"/>
                <a:sym typeface="Roboto Mono"/>
              </a:rPr>
              <a:t>, email</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"john.doe@example.com"</a:t>
            </a:r>
            <a:r>
              <a:rPr lang="es" sz="5100">
                <a:solidFill>
                  <a:srgbClr val="F8F8F2"/>
                </a:solidFill>
                <a:latin typeface="Roboto Mono"/>
                <a:ea typeface="Roboto Mono"/>
                <a:cs typeface="Roboto Mono"/>
                <a:sym typeface="Roboto Mono"/>
              </a:rPr>
              <a:t>);</a:t>
            </a:r>
            <a:endParaRPr sz="5100">
              <a:latin typeface="Roboto Mono"/>
              <a:ea typeface="Roboto Mono"/>
              <a:cs typeface="Roboto Mono"/>
              <a:sym typeface="Roboto Mono"/>
            </a:endParaRPr>
          </a:p>
          <a:p>
            <a:pPr marL="0" lvl="0" indent="0" algn="l" rtl="0">
              <a:lnSpc>
                <a:spcPct val="150000"/>
              </a:lnSpc>
              <a:spcBef>
                <a:spcPts val="0"/>
              </a:spcBef>
              <a:spcAft>
                <a:spcPts val="0"/>
              </a:spcAft>
              <a:buNone/>
            </a:pPr>
            <a:endParaRPr sz="5100">
              <a:latin typeface="Roboto Mono"/>
              <a:ea typeface="Roboto Mono"/>
              <a:cs typeface="Roboto Mono"/>
              <a:sym typeface="Roboto Mono"/>
            </a:endParaRPr>
          </a:p>
          <a:p>
            <a:pPr marL="0" lvl="0" indent="0" algn="l" rtl="0">
              <a:lnSpc>
                <a:spcPct val="150000"/>
              </a:lnSpc>
              <a:spcBef>
                <a:spcPts val="0"/>
              </a:spcBef>
              <a:spcAft>
                <a:spcPts val="0"/>
              </a:spcAft>
              <a:buNone/>
            </a:pPr>
            <a:r>
              <a:rPr lang="es" sz="5100">
                <a:solidFill>
                  <a:srgbClr val="88846F"/>
                </a:solidFill>
                <a:latin typeface="Roboto Mono"/>
                <a:ea typeface="Roboto Mono"/>
                <a:cs typeface="Roboto Mono"/>
                <a:sym typeface="Roboto Mono"/>
              </a:rPr>
              <a:t>  // Creating a copy with a modified age</a:t>
            </a:r>
            <a:endParaRPr sz="5100">
              <a:latin typeface="Roboto Mono"/>
              <a:ea typeface="Roboto Mono"/>
              <a:cs typeface="Roboto Mono"/>
              <a:sym typeface="Roboto Mono"/>
            </a:endParaRPr>
          </a:p>
          <a:p>
            <a:pPr marL="0" lvl="0" indent="0" algn="l" rtl="0">
              <a:lnSpc>
                <a:spcPct val="150000"/>
              </a:lnSpc>
              <a:spcBef>
                <a:spcPts val="0"/>
              </a:spcBef>
              <a:spcAft>
                <a:spcPts val="0"/>
              </a:spcAft>
              <a:buNone/>
            </a:pPr>
            <a:r>
              <a:rPr lang="es" sz="5100" i="1">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user2 </a:t>
            </a:r>
            <a:r>
              <a:rPr lang="es" sz="5100">
                <a:solidFill>
                  <a:srgbClr val="F92672"/>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 user1.</a:t>
            </a:r>
            <a:r>
              <a:rPr lang="es" sz="5100">
                <a:solidFill>
                  <a:srgbClr val="A6E22E"/>
                </a:solidFill>
                <a:latin typeface="Roboto Mono"/>
                <a:ea typeface="Roboto Mono"/>
                <a:cs typeface="Roboto Mono"/>
                <a:sym typeface="Roboto Mono"/>
              </a:rPr>
              <a:t>copyWith</a:t>
            </a:r>
            <a:r>
              <a:rPr lang="es" sz="5100">
                <a:solidFill>
                  <a:srgbClr val="F8F8F2"/>
                </a:solidFill>
                <a:latin typeface="Roboto Mono"/>
                <a:ea typeface="Roboto Mono"/>
                <a:cs typeface="Roboto Mono"/>
                <a:sym typeface="Roboto Mono"/>
              </a:rPr>
              <a:t>(age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31</a:t>
            </a:r>
            <a:r>
              <a:rPr lang="es" sz="5100">
                <a:solidFill>
                  <a:srgbClr val="F8F8F2"/>
                </a:solidFill>
                <a:latin typeface="Roboto Mono"/>
                <a:ea typeface="Roboto Mono"/>
                <a:cs typeface="Roboto Mono"/>
                <a:sym typeface="Roboto Mono"/>
              </a:rPr>
              <a:t>);</a:t>
            </a:r>
            <a:endParaRPr sz="5100">
              <a:latin typeface="Roboto Mono"/>
              <a:ea typeface="Roboto Mono"/>
              <a:cs typeface="Roboto Mono"/>
              <a:sym typeface="Roboto Mono"/>
            </a:endParaRPr>
          </a:p>
          <a:p>
            <a:pPr marL="0" lvl="0" indent="0" algn="l" rtl="0">
              <a:lnSpc>
                <a:spcPct val="150000"/>
              </a:lnSpc>
              <a:spcBef>
                <a:spcPts val="0"/>
              </a:spcBef>
              <a:spcAft>
                <a:spcPts val="0"/>
              </a:spcAft>
              <a:buNone/>
            </a:pPr>
            <a:endParaRPr sz="5100">
              <a:latin typeface="Roboto Mono"/>
              <a:ea typeface="Roboto Mono"/>
              <a:cs typeface="Roboto Mono"/>
              <a:sym typeface="Roboto Mono"/>
            </a:endParaRPr>
          </a:p>
          <a:p>
            <a:pPr marL="0" lvl="0" indent="0" algn="l" rtl="0">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"User1: </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latin typeface="Roboto Mono"/>
              <a:ea typeface="Roboto Mono"/>
              <a:cs typeface="Roboto Mono"/>
              <a:sym typeface="Roboto Mono"/>
            </a:endParaRPr>
          </a:p>
          <a:p>
            <a:pPr marL="0" lvl="0" indent="0" algn="l" rtl="0">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"User2: </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lang="es" sz="5100" i="1">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latin typeface="Roboto Mono"/>
              <a:ea typeface="Roboto Mono"/>
              <a:cs typeface="Roboto Mono"/>
              <a:sym typeface="Roboto Mono"/>
            </a:endParaRPr>
          </a:p>
          <a:p>
            <a:pPr marL="0" lvl="0" indent="0" algn="l" rtl="0">
              <a:lnSpc>
                <a:spcPct val="150000"/>
              </a:lnSpc>
              <a:spcBef>
                <a:spcPts val="0"/>
              </a:spcBef>
              <a:spcAft>
                <a:spcPts val="0"/>
              </a:spcAft>
              <a:buNone/>
            </a:pPr>
            <a:r>
              <a:rPr lang="es" sz="5100">
                <a:solidFill>
                  <a:srgbClr val="F8F8F2"/>
                </a:solidFill>
                <a:latin typeface="Roboto Mono"/>
                <a:ea typeface="Roboto Mono"/>
                <a:cs typeface="Roboto Mono"/>
                <a:sym typeface="Roboto Mono"/>
              </a:rPr>
              <a:t>}</a:t>
            </a:r>
            <a:endParaRPr sz="5100">
              <a:solidFill>
                <a:srgbClr val="F8F8F2"/>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4600">
              <a:solidFill>
                <a:srgbClr val="F8F8F2"/>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3500">
              <a:solidFill>
                <a:srgbClr val="F8F8F2"/>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1366" i="1">
              <a:solidFill>
                <a:srgbClr val="66D9EF"/>
              </a:solidFill>
              <a:latin typeface="Roboto Mono"/>
              <a:ea typeface="Roboto Mono"/>
              <a:cs typeface="Roboto Mono"/>
              <a:sym typeface="Roboto Mono"/>
            </a:endParaRPr>
          </a:p>
          <a:p>
            <a:pPr marL="0" lvl="0" indent="0" algn="l" rtl="0">
              <a:lnSpc>
                <a:spcPct val="115000"/>
              </a:lnSpc>
              <a:spcBef>
                <a:spcPts val="0"/>
              </a:spcBef>
              <a:spcAft>
                <a:spcPts val="1200"/>
              </a:spcAft>
              <a:buNone/>
            </a:pPr>
            <a:endParaRPr sz="1800">
              <a:solidFill>
                <a:srgbClr val="ADADAD"/>
              </a:solidFill>
            </a:endParaRPr>
          </a:p>
        </p:txBody>
      </p:sp>
      <p:sp>
        <p:nvSpPr>
          <p:cNvPr id="222" name="Google Shape;222;p37"/>
          <p:cNvSpPr txBox="1"/>
          <p:nvPr/>
        </p:nvSpPr>
        <p:spPr>
          <a:xfrm>
            <a:off x="288700" y="3813950"/>
            <a:ext cx="7916700" cy="37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i="1">
                <a:solidFill>
                  <a:srgbClr val="66D9EF"/>
                </a:solidFill>
                <a:latin typeface="Roboto Mono"/>
                <a:ea typeface="Roboto Mono"/>
                <a:cs typeface="Roboto Mono"/>
                <a:sym typeface="Roboto Mono"/>
              </a:rPr>
              <a:t>User1</a:t>
            </a:r>
            <a:r>
              <a:rPr lang="es" sz="1600">
                <a:solidFill>
                  <a:srgbClr val="F92672"/>
                </a:solidFill>
                <a:latin typeface="Roboto Mono"/>
                <a:ea typeface="Roboto Mono"/>
                <a:cs typeface="Roboto Mono"/>
                <a:sym typeface="Roboto Mono"/>
              </a:rPr>
              <a:t>:</a:t>
            </a:r>
            <a:r>
              <a:rPr lang="es" sz="1600" i="1">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30</a:t>
            </a:r>
            <a:r>
              <a:rPr lang="es" sz="1600">
                <a:solidFill>
                  <a:srgbClr val="F8F8F2"/>
                </a:solidFill>
                <a:latin typeface="Roboto Mono"/>
                <a:ea typeface="Roboto Mono"/>
                <a:cs typeface="Roboto Mono"/>
                <a:sym typeface="Roboto Mono"/>
              </a:rPr>
              <a:t>, john.doe</a:t>
            </a:r>
            <a:r>
              <a:rPr lang="es" sz="1600" i="1">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marL="0" lvl="0" indent="0" algn="l" rtl="0">
              <a:spcBef>
                <a:spcPts val="0"/>
              </a:spcBef>
              <a:spcAft>
                <a:spcPts val="0"/>
              </a:spcAft>
              <a:buNone/>
            </a:pPr>
            <a:endParaRPr sz="1800">
              <a:solidFill>
                <a:srgbClr val="ADADAD"/>
              </a:solidFill>
            </a:endParaRPr>
          </a:p>
        </p:txBody>
      </p:sp>
      <p:sp>
        <p:nvSpPr>
          <p:cNvPr id="223" name="Google Shape;223;p37"/>
          <p:cNvSpPr txBox="1"/>
          <p:nvPr/>
        </p:nvSpPr>
        <p:spPr>
          <a:xfrm>
            <a:off x="311700" y="4398775"/>
            <a:ext cx="7916700" cy="379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 sz="1600" i="1">
                <a:solidFill>
                  <a:srgbClr val="66D9EF"/>
                </a:solidFill>
                <a:latin typeface="Roboto Mono"/>
                <a:ea typeface="Roboto Mono"/>
                <a:cs typeface="Roboto Mono"/>
                <a:sym typeface="Roboto Mono"/>
              </a:rPr>
              <a:t>User2</a:t>
            </a:r>
            <a:r>
              <a:rPr lang="es" sz="1600">
                <a:solidFill>
                  <a:srgbClr val="F92672"/>
                </a:solidFill>
                <a:latin typeface="Roboto Mono"/>
                <a:ea typeface="Roboto Mono"/>
                <a:cs typeface="Roboto Mono"/>
                <a:sym typeface="Roboto Mono"/>
              </a:rPr>
              <a:t>:</a:t>
            </a:r>
            <a:r>
              <a:rPr lang="es" sz="1600" i="1">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31</a:t>
            </a:r>
            <a:r>
              <a:rPr lang="es" sz="1600">
                <a:solidFill>
                  <a:srgbClr val="F8F8F2"/>
                </a:solidFill>
                <a:latin typeface="Roboto Mono"/>
                <a:ea typeface="Roboto Mono"/>
                <a:cs typeface="Roboto Mono"/>
                <a:sym typeface="Roboto Mono"/>
              </a:rPr>
              <a:t>, john.doe</a:t>
            </a:r>
            <a:r>
              <a:rPr lang="es" sz="1600" i="1">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marL="0" lvl="0" indent="0" algn="l" rtl="0">
              <a:spcBef>
                <a:spcPts val="0"/>
              </a:spcBef>
              <a:spcAft>
                <a:spcPts val="0"/>
              </a:spcAft>
              <a:buNone/>
            </a:pPr>
            <a:endParaRPr sz="1800">
              <a:solidFill>
                <a:srgbClr val="ADADA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Clase Abstracta</a:t>
            </a:r>
            <a:endParaRPr/>
          </a:p>
          <a:p>
            <a:pPr marL="0" lvl="0" indent="0" algn="l" rtl="0">
              <a:spcBef>
                <a:spcPts val="0"/>
              </a:spcBef>
              <a:spcAft>
                <a:spcPts val="0"/>
              </a:spcAft>
              <a:buNone/>
            </a:pPr>
            <a:endParaRPr/>
          </a:p>
        </p:txBody>
      </p:sp>
      <p:sp>
        <p:nvSpPr>
          <p:cNvPr id="229" name="Google Shape;229;p38"/>
          <p:cNvSpPr txBox="1">
            <a:spLocks noGrp="1"/>
          </p:cNvSpPr>
          <p:nvPr>
            <p:ph type="body" idx="1"/>
          </p:nvPr>
        </p:nvSpPr>
        <p:spPr>
          <a:xfrm>
            <a:off x="311700" y="1139650"/>
            <a:ext cx="8520600" cy="379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Una clase abstracta es una clase que </a:t>
            </a:r>
            <a:r>
              <a:rPr lang="es" b="1"/>
              <a:t>no se puede instanciar, es decir, no se pueden crear objetos a partir de ella</a:t>
            </a:r>
            <a:r>
              <a:rPr lang="es"/>
              <a:t> y que se define con la palabra clave </a:t>
            </a:r>
            <a:r>
              <a:rPr lang="es" b="1"/>
              <a:t>abstract</a:t>
            </a:r>
            <a:r>
              <a:rPr lang="es"/>
              <a:t>. Sirve como una plantilla o un modelo para otras clases, definiendo métodos y propiedades que sus subclases concretas deben implementar.</a:t>
            </a:r>
            <a:endParaRPr/>
          </a:p>
        </p:txBody>
      </p:sp>
      <p:pic>
        <p:nvPicPr>
          <p:cNvPr id="230" name="Google Shape;230;p38"/>
          <p:cNvPicPr preferRelativeResize="0"/>
          <p:nvPr/>
        </p:nvPicPr>
        <p:blipFill rotWithShape="1">
          <a:blip r:embed="rId3">
            <a:alphaModFix/>
          </a:blip>
          <a:srcRect r="50000"/>
          <a:stretch/>
        </p:blipFill>
        <p:spPr>
          <a:xfrm>
            <a:off x="3169775" y="2644750"/>
            <a:ext cx="2871800" cy="2286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Documentación oficial de Firebase y Flutter</a:t>
            </a:r>
            <a:endParaRPr/>
          </a:p>
          <a:p>
            <a:pPr marL="0" lvl="0" indent="0" algn="l" rtl="0">
              <a:spcBef>
                <a:spcPts val="0"/>
              </a:spcBef>
              <a:spcAft>
                <a:spcPts val="0"/>
              </a:spcAft>
              <a:buNone/>
            </a:pPr>
            <a:endParaRPr/>
          </a:p>
        </p:txBody>
      </p:sp>
      <p:sp>
        <p:nvSpPr>
          <p:cNvPr id="236" name="Google Shape;236;p39"/>
          <p:cNvSpPr txBox="1">
            <a:spLocks noGrp="1"/>
          </p:cNvSpPr>
          <p:nvPr>
            <p:ph type="body" idx="1"/>
          </p:nvPr>
        </p:nvSpPr>
        <p:spPr>
          <a:xfrm>
            <a:off x="311700" y="1139650"/>
            <a:ext cx="8520600" cy="3791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u="sng">
                <a:solidFill>
                  <a:schemeClr val="hlink"/>
                </a:solidFill>
                <a:hlinkClick r:id="rId3"/>
              </a:rPr>
              <a:t>https://firebase.google.com/docs/auth/flutter/start</a:t>
            </a:r>
            <a:endParaRPr/>
          </a:p>
          <a:p>
            <a:pPr marL="457200" lvl="0" indent="-342900" algn="l" rtl="0">
              <a:spcBef>
                <a:spcPts val="0"/>
              </a:spcBef>
              <a:spcAft>
                <a:spcPts val="0"/>
              </a:spcAft>
              <a:buSzPts val="1800"/>
              <a:buChar char="●"/>
            </a:pPr>
            <a:r>
              <a:rPr lang="es" u="sng">
                <a:solidFill>
                  <a:schemeClr val="hlink"/>
                </a:solidFill>
                <a:hlinkClick r:id="rId4"/>
              </a:rPr>
              <a:t>https://firebase.google.com/docs/auth/flutter/manage-users</a:t>
            </a:r>
            <a:endParaRPr/>
          </a:p>
          <a:p>
            <a:pPr marL="457200" lvl="0" indent="-342900" algn="l" rtl="0">
              <a:spcBef>
                <a:spcPts val="0"/>
              </a:spcBef>
              <a:spcAft>
                <a:spcPts val="0"/>
              </a:spcAft>
              <a:buSzPts val="1800"/>
              <a:buChar char="●"/>
            </a:pPr>
            <a:r>
              <a:rPr lang="es" u="sng">
                <a:solidFill>
                  <a:schemeClr val="hlink"/>
                </a:solidFill>
                <a:hlinkClick r:id="rId5"/>
              </a:rPr>
              <a:t>https://firebase.google.com/docs/auth/flutter/password-auth</a:t>
            </a:r>
            <a:endParaRPr/>
          </a:p>
          <a:p>
            <a:pPr marL="457200" lvl="0" indent="-342900" algn="l" rtl="0">
              <a:spcBef>
                <a:spcPts val="0"/>
              </a:spcBef>
              <a:spcAft>
                <a:spcPts val="0"/>
              </a:spcAft>
              <a:buSzPts val="1800"/>
              <a:buChar char="●"/>
            </a:pPr>
            <a:r>
              <a:rPr lang="es" u="sng">
                <a:solidFill>
                  <a:schemeClr val="hlink"/>
                </a:solidFill>
                <a:hlinkClick r:id="rId6"/>
              </a:rPr>
              <a:t>https://firebase.google.com/docs/auth/flutter/errors</a:t>
            </a:r>
            <a:endParaRPr/>
          </a:p>
          <a:p>
            <a:pPr marL="457200" lvl="0" indent="-342900" algn="l" rtl="0">
              <a:spcBef>
                <a:spcPts val="0"/>
              </a:spcBef>
              <a:spcAft>
                <a:spcPts val="0"/>
              </a:spcAft>
              <a:buSzPts val="1800"/>
              <a:buChar char="●"/>
            </a:pPr>
            <a:r>
              <a:rPr lang="es" u="sng">
                <a:solidFill>
                  <a:schemeClr val="hlink"/>
                </a:solidFill>
                <a:hlinkClick r:id="rId7"/>
              </a:rPr>
              <a:t>https://firebase.google.com/docs/auth/flutter/federated-auth#google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Enums</a:t>
            </a:r>
            <a:endParaRPr/>
          </a:p>
          <a:p>
            <a:pPr marL="0" lvl="0" indent="0" algn="l" rtl="0">
              <a:spcBef>
                <a:spcPts val="0"/>
              </a:spcBef>
              <a:spcAft>
                <a:spcPts val="0"/>
              </a:spcAft>
              <a:buNone/>
            </a:pPr>
            <a:endParaRPr/>
          </a:p>
        </p:txBody>
      </p:sp>
      <p:sp>
        <p:nvSpPr>
          <p:cNvPr id="242" name="Google Shape;242;p40"/>
          <p:cNvSpPr txBox="1">
            <a:spLocks noGrp="1"/>
          </p:cNvSpPr>
          <p:nvPr>
            <p:ph type="body" idx="1"/>
          </p:nvPr>
        </p:nvSpPr>
        <p:spPr>
          <a:xfrm>
            <a:off x="311700" y="1139650"/>
            <a:ext cx="8520600" cy="17505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s"/>
              <a:t>En Flutter, los enums (enumeraciones) se utilizan para definir un conjunto de valores constantes con nombre, que representan un número fijo de opciones o estados dentro de una aplicación. Mejoran la legibilidad, el mantenimiento y el rendimiento del código al sustituir los números mágicos o las cadenas de texto por nombres con sentido.</a:t>
            </a:r>
            <a:endParaRPr/>
          </a:p>
        </p:txBody>
      </p:sp>
      <p:sp>
        <p:nvSpPr>
          <p:cNvPr id="243" name="Google Shape;243;p40"/>
          <p:cNvSpPr txBox="1"/>
          <p:nvPr/>
        </p:nvSpPr>
        <p:spPr>
          <a:xfrm>
            <a:off x="370875" y="2890150"/>
            <a:ext cx="8223300" cy="14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i="1">
                <a:solidFill>
                  <a:srgbClr val="66D9EF"/>
                </a:solidFill>
                <a:latin typeface="Roboto Mono"/>
                <a:ea typeface="Roboto Mono"/>
                <a:cs typeface="Roboto Mono"/>
                <a:sym typeface="Roboto Mono"/>
              </a:rPr>
              <a:t>enum</a:t>
            </a:r>
            <a:r>
              <a:rPr lang="es" sz="1800">
                <a:latin typeface="Roboto Mono"/>
                <a:ea typeface="Roboto Mono"/>
                <a:cs typeface="Roboto Mono"/>
                <a:sym typeface="Roboto Mono"/>
              </a:rPr>
              <a:t> </a:t>
            </a:r>
            <a:r>
              <a:rPr lang="es" sz="1800" u="sng">
                <a:solidFill>
                  <a:srgbClr val="A6E22E"/>
                </a:solidFill>
                <a:latin typeface="Roboto Mono"/>
                <a:ea typeface="Roboto Mono"/>
                <a:cs typeface="Roboto Mono"/>
                <a:sym typeface="Roboto Mono"/>
              </a:rPr>
              <a:t>Color</a:t>
            </a:r>
            <a:r>
              <a:rPr lang="es" sz="1800">
                <a:solidFill>
                  <a:srgbClr val="F8F8F2"/>
                </a:solidFill>
                <a:latin typeface="Roboto Mono"/>
                <a:ea typeface="Roboto Mono"/>
                <a:cs typeface="Roboto Mono"/>
                <a:sym typeface="Roboto Mono"/>
              </a:rPr>
              <a:t> { red, green, blue }</a:t>
            </a:r>
            <a:endParaRPr sz="1800">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a:p>
            <a:pPr marL="0" lvl="0" indent="0" algn="l" rtl="0">
              <a:spcBef>
                <a:spcPts val="0"/>
              </a:spcBef>
              <a:spcAft>
                <a:spcPts val="0"/>
              </a:spcAft>
              <a:buNone/>
            </a:pPr>
            <a:r>
              <a:rPr lang="es" sz="1800">
                <a:solidFill>
                  <a:srgbClr val="F92672"/>
                </a:solidFill>
                <a:latin typeface="Roboto Mono"/>
                <a:ea typeface="Roboto Mono"/>
                <a:cs typeface="Roboto Mono"/>
                <a:sym typeface="Roboto Mono"/>
              </a:rPr>
              <a:t>void</a:t>
            </a:r>
            <a:r>
              <a:rPr lang="es" sz="1800">
                <a:solidFill>
                  <a:srgbClr val="A6E22E"/>
                </a:solidFill>
                <a:latin typeface="Roboto Mono"/>
                <a:ea typeface="Roboto Mono"/>
                <a:cs typeface="Roboto Mono"/>
                <a:sym typeface="Roboto Mono"/>
              </a:rPr>
              <a:t> main</a:t>
            </a:r>
            <a:r>
              <a:rPr lang="es" sz="1800">
                <a:solidFill>
                  <a:srgbClr val="F8F8F2"/>
                </a:solidFill>
                <a:latin typeface="Roboto Mono"/>
                <a:ea typeface="Roboto Mono"/>
                <a:cs typeface="Roboto Mono"/>
                <a:sym typeface="Roboto Mono"/>
              </a:rPr>
              <a:t>() {</a:t>
            </a:r>
            <a:endParaRPr sz="1800">
              <a:latin typeface="Roboto Mono"/>
              <a:ea typeface="Roboto Mono"/>
              <a:cs typeface="Roboto Mono"/>
              <a:sym typeface="Roboto Mono"/>
            </a:endParaRPr>
          </a:p>
          <a:p>
            <a:pPr marL="0" lvl="0" indent="0" algn="l" rtl="0">
              <a:spcBef>
                <a:spcPts val="0"/>
              </a:spcBef>
              <a:spcAft>
                <a:spcPts val="0"/>
              </a:spcAft>
              <a:buNone/>
            </a:pPr>
            <a:r>
              <a:rPr lang="es" sz="1800">
                <a:solidFill>
                  <a:srgbClr val="F8F8F2"/>
                </a:solidFill>
                <a:latin typeface="Roboto Mono"/>
                <a:ea typeface="Roboto Mono"/>
                <a:cs typeface="Roboto Mono"/>
                <a:sym typeface="Roboto Mono"/>
              </a:rPr>
              <a:t>  Color favoriteColor </a:t>
            </a:r>
            <a:r>
              <a:rPr lang="es" sz="1800">
                <a:solidFill>
                  <a:srgbClr val="F92672"/>
                </a:solidFill>
                <a:latin typeface="Roboto Mono"/>
                <a:ea typeface="Roboto Mono"/>
                <a:cs typeface="Roboto Mono"/>
                <a:sym typeface="Roboto Mono"/>
              </a:rPr>
              <a:t>=</a:t>
            </a:r>
            <a:r>
              <a:rPr lang="es" sz="1800">
                <a:solidFill>
                  <a:srgbClr val="F8F8F2"/>
                </a:solidFill>
                <a:latin typeface="Roboto Mono"/>
                <a:ea typeface="Roboto Mono"/>
                <a:cs typeface="Roboto Mono"/>
                <a:sym typeface="Roboto Mono"/>
              </a:rPr>
              <a:t> Color.blue;</a:t>
            </a:r>
            <a:endParaRPr sz="1800">
              <a:latin typeface="Roboto Mono"/>
              <a:ea typeface="Roboto Mono"/>
              <a:cs typeface="Roboto Mono"/>
              <a:sym typeface="Roboto Mono"/>
            </a:endParaRPr>
          </a:p>
          <a:p>
            <a:pPr marL="0" lvl="0" indent="0" algn="l" rtl="0">
              <a:spcBef>
                <a:spcPts val="0"/>
              </a:spcBef>
              <a:spcAft>
                <a:spcPts val="0"/>
              </a:spcAft>
              <a:buNone/>
            </a:pPr>
            <a:r>
              <a:rPr lang="es" sz="1800">
                <a:solidFill>
                  <a:srgbClr val="A6E22E"/>
                </a:solidFill>
                <a:latin typeface="Roboto Mono"/>
                <a:ea typeface="Roboto Mono"/>
                <a:cs typeface="Roboto Mono"/>
                <a:sym typeface="Roboto Mono"/>
              </a:rPr>
              <a:t>  print</a:t>
            </a:r>
            <a:r>
              <a:rPr lang="es" sz="1800">
                <a:solidFill>
                  <a:srgbClr val="F8F8F2"/>
                </a:solidFill>
                <a:latin typeface="Roboto Mono"/>
                <a:ea typeface="Roboto Mono"/>
                <a:cs typeface="Roboto Mono"/>
                <a:sym typeface="Roboto Mono"/>
              </a:rPr>
              <a:t>(favoriteColor); </a:t>
            </a:r>
            <a:r>
              <a:rPr lang="es" sz="1800">
                <a:solidFill>
                  <a:srgbClr val="88846F"/>
                </a:solidFill>
                <a:latin typeface="Roboto Mono"/>
                <a:ea typeface="Roboto Mono"/>
                <a:cs typeface="Roboto Mono"/>
                <a:sym typeface="Roboto Mono"/>
              </a:rPr>
              <a:t>// Output: Color is blue</a:t>
            </a:r>
            <a:endParaRPr sz="1800">
              <a:latin typeface="Roboto Mono"/>
              <a:ea typeface="Roboto Mono"/>
              <a:cs typeface="Roboto Mono"/>
              <a:sym typeface="Roboto Mono"/>
            </a:endParaRPr>
          </a:p>
          <a:p>
            <a:pPr marL="0" lvl="0" indent="0" algn="l" rtl="0">
              <a:lnSpc>
                <a:spcPct val="150000"/>
              </a:lnSpc>
              <a:spcBef>
                <a:spcPts val="0"/>
              </a:spcBef>
              <a:spcAft>
                <a:spcPts val="0"/>
              </a:spcAft>
              <a:buNone/>
            </a:pPr>
            <a:r>
              <a:rPr lang="es" sz="1800">
                <a:solidFill>
                  <a:srgbClr val="F8F8F2"/>
                </a:solidFill>
                <a:latin typeface="Roboto Mono"/>
                <a:ea typeface="Roboto Mono"/>
                <a:cs typeface="Roboto Mono"/>
                <a:sym typeface="Roboto Mono"/>
              </a:rPr>
              <a:t>}</a:t>
            </a:r>
            <a:endParaRPr sz="600">
              <a:solidFill>
                <a:schemeClr val="lt2"/>
              </a:solidFill>
            </a:endParaRPr>
          </a:p>
        </p:txBody>
      </p:sp>
      <p:sp>
        <p:nvSpPr>
          <p:cNvPr id="244" name="Google Shape;244;p40"/>
          <p:cNvSpPr txBox="1"/>
          <p:nvPr/>
        </p:nvSpPr>
        <p:spPr>
          <a:xfrm>
            <a:off x="5281800" y="4616750"/>
            <a:ext cx="35505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a:solidFill>
                  <a:schemeClr val="hlink"/>
                </a:solidFill>
                <a:hlinkClick r:id="rId3"/>
              </a:rPr>
              <a:t>https://dart.dev/language/enums</a:t>
            </a:r>
            <a:endParaRPr sz="18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Implementar la siguiente UI para el lunes 23 de Junio</a:t>
            </a:r>
            <a:endParaRPr/>
          </a:p>
        </p:txBody>
      </p:sp>
      <p:pic>
        <p:nvPicPr>
          <p:cNvPr id="250" name="Google Shape;250;p41"/>
          <p:cNvPicPr preferRelativeResize="0"/>
          <p:nvPr/>
        </p:nvPicPr>
        <p:blipFill>
          <a:blip r:embed="rId3">
            <a:alphaModFix/>
          </a:blip>
          <a:stretch>
            <a:fillRect/>
          </a:stretch>
        </p:blipFill>
        <p:spPr>
          <a:xfrm>
            <a:off x="1181724" y="1469575"/>
            <a:ext cx="1548375" cy="3355628"/>
          </a:xfrm>
          <a:prstGeom prst="rect">
            <a:avLst/>
          </a:prstGeom>
          <a:noFill/>
          <a:ln>
            <a:noFill/>
          </a:ln>
        </p:spPr>
      </p:pic>
      <p:pic>
        <p:nvPicPr>
          <p:cNvPr id="251" name="Google Shape;251;p41"/>
          <p:cNvPicPr preferRelativeResize="0"/>
          <p:nvPr/>
        </p:nvPicPr>
        <p:blipFill>
          <a:blip r:embed="rId4">
            <a:alphaModFix/>
          </a:blip>
          <a:stretch>
            <a:fillRect/>
          </a:stretch>
        </p:blipFill>
        <p:spPr>
          <a:xfrm>
            <a:off x="2985000" y="1469575"/>
            <a:ext cx="1548375" cy="3355612"/>
          </a:xfrm>
          <a:prstGeom prst="rect">
            <a:avLst/>
          </a:prstGeom>
          <a:noFill/>
          <a:ln>
            <a:noFill/>
          </a:ln>
        </p:spPr>
      </p:pic>
      <p:pic>
        <p:nvPicPr>
          <p:cNvPr id="252" name="Google Shape;252;p41" title="Screenshot 2025-06-19 at 9.11.47 PM.png"/>
          <p:cNvPicPr preferRelativeResize="0"/>
          <p:nvPr/>
        </p:nvPicPr>
        <p:blipFill rotWithShape="1">
          <a:blip r:embed="rId5">
            <a:alphaModFix/>
          </a:blip>
          <a:srcRect l="2874" t="773"/>
          <a:stretch/>
        </p:blipFill>
        <p:spPr>
          <a:xfrm>
            <a:off x="4697550" y="1469575"/>
            <a:ext cx="1503875" cy="3355601"/>
          </a:xfrm>
          <a:prstGeom prst="rect">
            <a:avLst/>
          </a:prstGeom>
          <a:noFill/>
          <a:ln>
            <a:noFill/>
          </a:ln>
        </p:spPr>
      </p:pic>
      <p:pic>
        <p:nvPicPr>
          <p:cNvPr id="253" name="Google Shape;253;p41"/>
          <p:cNvPicPr preferRelativeResize="0"/>
          <p:nvPr/>
        </p:nvPicPr>
        <p:blipFill rotWithShape="1">
          <a:blip r:embed="rId6">
            <a:alphaModFix/>
          </a:blip>
          <a:srcRect l="3407" t="802" r="3732" b="1311"/>
          <a:stretch/>
        </p:blipFill>
        <p:spPr>
          <a:xfrm>
            <a:off x="6365590" y="1469575"/>
            <a:ext cx="1596685" cy="335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Figma Design</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u="sng">
                <a:solidFill>
                  <a:schemeClr val="hlink"/>
                </a:solidFill>
                <a:hlinkClick r:id="rId3"/>
              </a:rPr>
              <a:t>https://www.figma.com/file/XhBVWK2uwnVwi2005FTBeG/Chateo-App-UI-kit?type=design&amp;node-id=67%3A651&amp;mode=design&amp;t=QBQaH5Fs4OL4VfQa-1</a:t>
            </a:r>
            <a:endParaRPr/>
          </a:p>
          <a:p>
            <a:pPr marL="0" lvl="0" indent="0" algn="l" rtl="0">
              <a:spcBef>
                <a:spcPts val="1200"/>
              </a:spcBef>
              <a:spcAft>
                <a:spcPts val="1200"/>
              </a:spcAft>
              <a:buNone/>
            </a:pPr>
            <a:endParaRPr/>
          </a:p>
        </p:txBody>
      </p:sp>
      <p:pic>
        <p:nvPicPr>
          <p:cNvPr id="69" name="Google Shape;69;p15"/>
          <p:cNvPicPr preferRelativeResize="0"/>
          <p:nvPr/>
        </p:nvPicPr>
        <p:blipFill>
          <a:blip r:embed="rId4">
            <a:alphaModFix/>
          </a:blip>
          <a:stretch>
            <a:fillRect/>
          </a:stretch>
        </p:blipFill>
        <p:spPr>
          <a:xfrm>
            <a:off x="198937" y="2261950"/>
            <a:ext cx="8746125" cy="2180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Sealed Classes</a:t>
            </a:r>
            <a:endParaRPr/>
          </a:p>
          <a:p>
            <a:pPr marL="0" lvl="0" indent="0" algn="l" rtl="0">
              <a:spcBef>
                <a:spcPts val="0"/>
              </a:spcBef>
              <a:spcAft>
                <a:spcPts val="0"/>
              </a:spcAft>
              <a:buNone/>
            </a:pPr>
            <a:endParaRPr/>
          </a:p>
        </p:txBody>
      </p:sp>
      <p:sp>
        <p:nvSpPr>
          <p:cNvPr id="259" name="Google Shape;259;p42"/>
          <p:cNvSpPr txBox="1">
            <a:spLocks noGrp="1"/>
          </p:cNvSpPr>
          <p:nvPr>
            <p:ph type="body" idx="1"/>
          </p:nvPr>
        </p:nvSpPr>
        <p:spPr>
          <a:xfrm>
            <a:off x="311700" y="1139650"/>
            <a:ext cx="8520600" cy="333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Las clases selladas de Dart proporcionan una potente forma de definir clases de unión y aprovechar la coincidencia de patrones. </a:t>
            </a:r>
            <a:endParaRPr/>
          </a:p>
          <a:p>
            <a:pPr marL="457200" lvl="0" indent="-342900" algn="l" rtl="0">
              <a:spcBef>
                <a:spcPts val="1200"/>
              </a:spcBef>
              <a:spcAft>
                <a:spcPts val="0"/>
              </a:spcAft>
              <a:buSzPts val="1800"/>
              <a:buChar char="-"/>
            </a:pPr>
            <a:r>
              <a:rPr lang="es"/>
              <a:t>Artículo: </a:t>
            </a:r>
            <a:r>
              <a:rPr lang="es" u="sng">
                <a:solidFill>
                  <a:schemeClr val="hlink"/>
                </a:solidFill>
                <a:hlinkClick r:id="rId3"/>
              </a:rPr>
              <a:t>https://medium.com/@aliammariraq/sealed-classes-in-dart-unlocking-powerful-features-d8dba185925f</a:t>
            </a:r>
            <a:endParaRPr/>
          </a:p>
          <a:p>
            <a:pPr marL="457200" lvl="0" indent="-342900" algn="l" rtl="0">
              <a:spcBef>
                <a:spcPts val="0"/>
              </a:spcBef>
              <a:spcAft>
                <a:spcPts val="0"/>
              </a:spcAft>
              <a:buSzPts val="1800"/>
              <a:buChar char="-"/>
            </a:pPr>
            <a:r>
              <a:rPr lang="es"/>
              <a:t>Documentación oficial: </a:t>
            </a:r>
            <a:r>
              <a:rPr lang="es" u="sng">
                <a:solidFill>
                  <a:schemeClr val="hlink"/>
                </a:solidFill>
                <a:hlinkClick r:id="rId4"/>
              </a:rPr>
              <a:t>https://dart.dev/language/class-modifiers#sealed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43" title="Blank diagram (2).png"/>
          <p:cNvPicPr preferRelativeResize="0"/>
          <p:nvPr/>
        </p:nvPicPr>
        <p:blipFill>
          <a:blip r:embed="rId3">
            <a:alphaModFix/>
          </a:blip>
          <a:stretch>
            <a:fillRect/>
          </a:stretch>
        </p:blipFill>
        <p:spPr>
          <a:xfrm>
            <a:off x="1330988" y="152400"/>
            <a:ext cx="6482030"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4" title="Blank diagram (3).png"/>
          <p:cNvPicPr preferRelativeResize="0"/>
          <p:nvPr/>
        </p:nvPicPr>
        <p:blipFill>
          <a:blip r:embed="rId3">
            <a:alphaModFix/>
          </a:blip>
          <a:stretch>
            <a:fillRect/>
          </a:stretch>
        </p:blipFill>
        <p:spPr>
          <a:xfrm>
            <a:off x="753963" y="152400"/>
            <a:ext cx="7636075"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5" name="Google Shape;27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6" name="Google Shape;276;p45"/>
          <p:cNvPicPr preferRelativeResize="0"/>
          <p:nvPr/>
        </p:nvPicPr>
        <p:blipFill>
          <a:blip r:embed="rId3">
            <a:alphaModFix/>
          </a:blip>
          <a:stretch>
            <a:fillRect/>
          </a:stretch>
        </p:blipFill>
        <p:spPr>
          <a:xfrm>
            <a:off x="135954" y="0"/>
            <a:ext cx="887209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Firebase CLI</a:t>
            </a:r>
            <a:endParaRPr/>
          </a:p>
        </p:txBody>
      </p:sp>
      <p:sp>
        <p:nvSpPr>
          <p:cNvPr id="282" name="Google Shape;282;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Verificar con que usuarios estamos logueados en Firebase CLI:</a:t>
            </a:r>
            <a:endParaRPr/>
          </a:p>
          <a:p>
            <a:pPr marL="914400" lvl="1" indent="-317500" algn="l" rtl="0">
              <a:spcBef>
                <a:spcPts val="0"/>
              </a:spcBef>
              <a:spcAft>
                <a:spcPts val="0"/>
              </a:spcAft>
              <a:buSzPts val="1400"/>
              <a:buChar char="○"/>
            </a:pPr>
            <a:r>
              <a:rPr lang="es"/>
              <a:t>firebase login:list</a:t>
            </a:r>
            <a:endParaRPr/>
          </a:p>
          <a:p>
            <a:pPr marL="457200" lvl="0" indent="-342900" algn="l" rtl="0">
              <a:spcBef>
                <a:spcPts val="0"/>
              </a:spcBef>
              <a:spcAft>
                <a:spcPts val="0"/>
              </a:spcAft>
              <a:buSzPts val="1800"/>
              <a:buChar char="●"/>
            </a:pPr>
            <a:r>
              <a:rPr lang="es"/>
              <a:t>Para agregar una nueva cuenta:</a:t>
            </a:r>
            <a:endParaRPr/>
          </a:p>
          <a:p>
            <a:pPr marL="914400" lvl="1" indent="-317500" algn="l" rtl="0">
              <a:spcBef>
                <a:spcPts val="0"/>
              </a:spcBef>
              <a:spcAft>
                <a:spcPts val="0"/>
              </a:spcAft>
              <a:buSzPts val="1400"/>
              <a:buChar char="○"/>
            </a:pPr>
            <a:r>
              <a:rPr lang="es"/>
              <a:t>firebase login:add youremail@example.com</a:t>
            </a:r>
            <a:endParaRPr/>
          </a:p>
          <a:p>
            <a:pPr marL="457200" lvl="0" indent="-342900" algn="l" rtl="0">
              <a:spcBef>
                <a:spcPts val="0"/>
              </a:spcBef>
              <a:spcAft>
                <a:spcPts val="0"/>
              </a:spcAft>
              <a:buSzPts val="1800"/>
              <a:buChar char="●"/>
            </a:pPr>
            <a:r>
              <a:rPr lang="es"/>
              <a:t>Para usar una cuenta diferente:</a:t>
            </a:r>
            <a:endParaRPr/>
          </a:p>
          <a:p>
            <a:pPr marL="914400" lvl="1" indent="-317500" algn="l" rtl="0">
              <a:spcBef>
                <a:spcPts val="0"/>
              </a:spcBef>
              <a:spcAft>
                <a:spcPts val="0"/>
              </a:spcAft>
              <a:buSzPts val="1400"/>
              <a:buChar char="○"/>
            </a:pPr>
            <a:r>
              <a:rPr lang="es"/>
              <a:t>firebase login:use youremail@example.com</a:t>
            </a:r>
            <a:endParaRPr/>
          </a:p>
          <a:p>
            <a:pPr marL="457200" lvl="0" indent="-342900" algn="l" rtl="0">
              <a:spcBef>
                <a:spcPts val="0"/>
              </a:spcBef>
              <a:spcAft>
                <a:spcPts val="0"/>
              </a:spcAft>
              <a:buSzPts val="1800"/>
              <a:buChar char="●"/>
            </a:pPr>
            <a:r>
              <a:rPr lang="es"/>
              <a:t>Para logout:</a:t>
            </a:r>
            <a:endParaRPr/>
          </a:p>
          <a:p>
            <a:pPr marL="914400" lvl="1" indent="-317500" algn="l" rtl="0">
              <a:spcBef>
                <a:spcPts val="0"/>
              </a:spcBef>
              <a:spcAft>
                <a:spcPts val="0"/>
              </a:spcAft>
              <a:buSzPts val="1400"/>
              <a:buChar char="○"/>
            </a:pPr>
            <a:r>
              <a:rPr lang="es"/>
              <a:t>firebase logout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Generar Sha1 para agregar al inicio de Sesión de Google</a:t>
            </a:r>
            <a:endParaRPr/>
          </a:p>
        </p:txBody>
      </p:sp>
      <p:sp>
        <p:nvSpPr>
          <p:cNvPr id="288" name="Google Shape;288;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Entrar a la carpeta de android:</a:t>
            </a:r>
            <a:endParaRPr/>
          </a:p>
          <a:p>
            <a:pPr marL="914400" lvl="1" indent="-317500" algn="l" rtl="0">
              <a:spcBef>
                <a:spcPts val="0"/>
              </a:spcBef>
              <a:spcAft>
                <a:spcPts val="0"/>
              </a:spcAft>
              <a:buSzPts val="1400"/>
              <a:buChar char="○"/>
            </a:pPr>
            <a:r>
              <a:rPr lang="es"/>
              <a:t>cd android/</a:t>
            </a:r>
            <a:endParaRPr/>
          </a:p>
          <a:p>
            <a:pPr marL="457200" lvl="0" indent="-342900" algn="l" rtl="0">
              <a:spcBef>
                <a:spcPts val="0"/>
              </a:spcBef>
              <a:spcAft>
                <a:spcPts val="0"/>
              </a:spcAft>
              <a:buSzPts val="1800"/>
              <a:buChar char="●"/>
            </a:pPr>
            <a:r>
              <a:rPr lang="es"/>
              <a:t>Dar permisos de ejecución</a:t>
            </a:r>
            <a:endParaRPr/>
          </a:p>
          <a:p>
            <a:pPr marL="914400" lvl="1" indent="-317500" algn="l" rtl="0">
              <a:spcBef>
                <a:spcPts val="0"/>
              </a:spcBef>
              <a:spcAft>
                <a:spcPts val="0"/>
              </a:spcAft>
              <a:buSzPts val="1400"/>
              <a:buChar char="○"/>
            </a:pPr>
            <a:r>
              <a:rPr lang="es"/>
              <a:t>chmod 777 gradlew</a:t>
            </a:r>
            <a:endParaRPr/>
          </a:p>
          <a:p>
            <a:pPr marL="457200" lvl="0" indent="-342900" algn="l" rtl="0">
              <a:spcBef>
                <a:spcPts val="0"/>
              </a:spcBef>
              <a:spcAft>
                <a:spcPts val="0"/>
              </a:spcAft>
              <a:buSzPts val="1800"/>
              <a:buChar char="●"/>
            </a:pPr>
            <a:r>
              <a:rPr lang="es"/>
              <a:t>Generar llaves de debug</a:t>
            </a:r>
            <a:endParaRPr/>
          </a:p>
          <a:p>
            <a:pPr marL="914400" lvl="1" indent="-317500" algn="l" rtl="0">
              <a:spcBef>
                <a:spcPts val="0"/>
              </a:spcBef>
              <a:spcAft>
                <a:spcPts val="0"/>
              </a:spcAft>
              <a:buSzPts val="1400"/>
              <a:buChar char="○"/>
            </a:pPr>
            <a:r>
              <a:rPr lang="es"/>
              <a:t>mac/linux: ./gradlew signingReport</a:t>
            </a:r>
            <a:endParaRPr/>
          </a:p>
          <a:p>
            <a:pPr marL="914400" lvl="1" indent="-317500" algn="l" rtl="0">
              <a:spcBef>
                <a:spcPts val="0"/>
              </a:spcBef>
              <a:spcAft>
                <a:spcPts val="0"/>
              </a:spcAft>
              <a:buSzPts val="1400"/>
              <a:buChar char="○"/>
            </a:pPr>
            <a:r>
              <a:rPr lang="es"/>
              <a:t>windows: gradlew signingReport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Authentication Failures</a:t>
            </a:r>
            <a:endParaRPr/>
          </a:p>
        </p:txBody>
      </p:sp>
      <p:sp>
        <p:nvSpPr>
          <p:cNvPr id="294" name="Google Shape;294;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u="sng" dirty="0">
                <a:solidFill>
                  <a:schemeClr val="hlink"/>
                </a:solidFill>
                <a:hlinkClick r:id="rId3"/>
              </a:rPr>
              <a:t>https://bloclibrary.dev/#/flutterfirebaselogintutorial?id=repository</a:t>
            </a:r>
            <a:endParaRPr dirty="0"/>
          </a:p>
          <a:p>
            <a:pPr marL="0" lvl="0" indent="0" algn="l" rtl="0">
              <a:spcBef>
                <a:spcPts val="1200"/>
              </a:spcBef>
              <a:spcAft>
                <a:spcPts val="1200"/>
              </a:spcAft>
              <a:buNone/>
            </a:pP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Librerías</a:t>
            </a:r>
            <a:endParaRPr/>
          </a:p>
        </p:txBody>
      </p:sp>
      <p:sp>
        <p:nvSpPr>
          <p:cNvPr id="300" name="Google Shape;300;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u="sng">
                <a:solidFill>
                  <a:schemeClr val="hlink"/>
                </a:solidFill>
                <a:hlinkClick r:id="rId3"/>
              </a:rPr>
              <a:t>firebase_auth</a:t>
            </a:r>
            <a:endParaRPr/>
          </a:p>
          <a:p>
            <a:pPr marL="457200" lvl="0" indent="-342900" algn="l" rtl="0">
              <a:spcBef>
                <a:spcPts val="0"/>
              </a:spcBef>
              <a:spcAft>
                <a:spcPts val="0"/>
              </a:spcAft>
              <a:buSzPts val="1800"/>
              <a:buChar char="●"/>
            </a:pPr>
            <a:r>
              <a:rPr lang="es" u="sng">
                <a:solidFill>
                  <a:schemeClr val="hlink"/>
                </a:solidFill>
                <a:hlinkClick r:id="rId4"/>
              </a:rPr>
              <a:t>firebase_core</a:t>
            </a:r>
            <a:endParaRPr/>
          </a:p>
          <a:p>
            <a:pPr marL="457200" lvl="0" indent="-342900" algn="l" rtl="0">
              <a:spcBef>
                <a:spcPts val="0"/>
              </a:spcBef>
              <a:spcAft>
                <a:spcPts val="0"/>
              </a:spcAft>
              <a:buSzPts val="1800"/>
              <a:buChar char="●"/>
            </a:pPr>
            <a:r>
              <a:rPr lang="es" u="sng">
                <a:solidFill>
                  <a:schemeClr val="hlink"/>
                </a:solidFill>
                <a:hlinkClick r:id="rId5"/>
              </a:rPr>
              <a:t>google_sign_in</a:t>
            </a:r>
            <a:endParaRPr/>
          </a:p>
          <a:p>
            <a:pPr marL="457200" lvl="0" indent="-342900" algn="l" rtl="0">
              <a:spcBef>
                <a:spcPts val="0"/>
              </a:spcBef>
              <a:spcAft>
                <a:spcPts val="0"/>
              </a:spcAft>
              <a:buSzPts val="1800"/>
              <a:buChar char="●"/>
            </a:pPr>
            <a:r>
              <a:rPr lang="es" u="sng">
                <a:solidFill>
                  <a:schemeClr val="hlink"/>
                </a:solidFill>
                <a:hlinkClick r:id="rId6"/>
              </a:rPr>
              <a:t>avatars</a:t>
            </a:r>
            <a:endParaRPr/>
          </a:p>
          <a:p>
            <a:pPr marL="457200" lvl="0" indent="-342900" algn="l" rtl="0">
              <a:spcBef>
                <a:spcPts val="0"/>
              </a:spcBef>
              <a:spcAft>
                <a:spcPts val="0"/>
              </a:spcAft>
              <a:buSzPts val="1800"/>
              <a:buChar char="●"/>
            </a:pPr>
            <a:r>
              <a:rPr lang="es" u="sng">
                <a:solidFill>
                  <a:schemeClr val="hlink"/>
                </a:solidFill>
                <a:hlinkClick r:id="rId7"/>
              </a:rPr>
              <a:t>rxdart</a:t>
            </a:r>
            <a:endParaRPr/>
          </a:p>
          <a:p>
            <a:pPr marL="457200" lvl="0" indent="-342900" algn="l" rtl="0">
              <a:spcBef>
                <a:spcPts val="0"/>
              </a:spcBef>
              <a:spcAft>
                <a:spcPts val="0"/>
              </a:spcAft>
              <a:buSzPts val="1800"/>
              <a:buChar char="●"/>
            </a:pPr>
            <a:r>
              <a:rPr lang="es" u="sng">
                <a:solidFill>
                  <a:schemeClr val="hlink"/>
                </a:solidFill>
                <a:hlinkClick r:id="rId8"/>
              </a:rPr>
              <a:t>firebase_database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50"/>
          <p:cNvPicPr preferRelativeResize="0"/>
          <p:nvPr/>
        </p:nvPicPr>
        <p:blipFill>
          <a:blip r:embed="rId3">
            <a:alphaModFix/>
          </a:blip>
          <a:stretch>
            <a:fillRect/>
          </a:stretch>
        </p:blipFill>
        <p:spPr>
          <a:xfrm>
            <a:off x="470250" y="0"/>
            <a:ext cx="4976983" cy="2553900"/>
          </a:xfrm>
          <a:prstGeom prst="rect">
            <a:avLst/>
          </a:prstGeom>
          <a:noFill/>
          <a:ln>
            <a:noFill/>
          </a:ln>
        </p:spPr>
      </p:pic>
      <p:pic>
        <p:nvPicPr>
          <p:cNvPr id="306" name="Google Shape;306;p50"/>
          <p:cNvPicPr preferRelativeResize="0"/>
          <p:nvPr/>
        </p:nvPicPr>
        <p:blipFill>
          <a:blip r:embed="rId4">
            <a:alphaModFix/>
          </a:blip>
          <a:stretch>
            <a:fillRect/>
          </a:stretch>
        </p:blipFill>
        <p:spPr>
          <a:xfrm>
            <a:off x="6034488" y="500738"/>
            <a:ext cx="2504475" cy="1313100"/>
          </a:xfrm>
          <a:prstGeom prst="rect">
            <a:avLst/>
          </a:prstGeom>
          <a:noFill/>
          <a:ln>
            <a:noFill/>
          </a:ln>
        </p:spPr>
      </p:pic>
      <p:pic>
        <p:nvPicPr>
          <p:cNvPr id="307" name="Google Shape;307;p50"/>
          <p:cNvPicPr preferRelativeResize="0"/>
          <p:nvPr/>
        </p:nvPicPr>
        <p:blipFill>
          <a:blip r:embed="rId5">
            <a:alphaModFix/>
          </a:blip>
          <a:stretch>
            <a:fillRect/>
          </a:stretch>
        </p:blipFill>
        <p:spPr>
          <a:xfrm>
            <a:off x="441162" y="2240649"/>
            <a:ext cx="5035151" cy="2957276"/>
          </a:xfrm>
          <a:prstGeom prst="rect">
            <a:avLst/>
          </a:prstGeom>
          <a:noFill/>
          <a:ln>
            <a:noFill/>
          </a:ln>
        </p:spPr>
      </p:pic>
      <p:pic>
        <p:nvPicPr>
          <p:cNvPr id="308" name="Google Shape;308;p50"/>
          <p:cNvPicPr preferRelativeResize="0"/>
          <p:nvPr/>
        </p:nvPicPr>
        <p:blipFill>
          <a:blip r:embed="rId6">
            <a:alphaModFix/>
          </a:blip>
          <a:stretch>
            <a:fillRect/>
          </a:stretch>
        </p:blipFill>
        <p:spPr>
          <a:xfrm>
            <a:off x="6091175" y="2467874"/>
            <a:ext cx="2545201" cy="242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51"/>
          <p:cNvPicPr preferRelativeResize="0"/>
          <p:nvPr/>
        </p:nvPicPr>
        <p:blipFill>
          <a:blip r:embed="rId3">
            <a:alphaModFix/>
          </a:blip>
          <a:stretch>
            <a:fillRect/>
          </a:stretch>
        </p:blipFill>
        <p:spPr>
          <a:xfrm>
            <a:off x="152400" y="415613"/>
            <a:ext cx="8839197" cy="43122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Implementar la siguiente UI</a:t>
            </a:r>
            <a:endParaRPr/>
          </a:p>
        </p:txBody>
      </p:sp>
      <p:pic>
        <p:nvPicPr>
          <p:cNvPr id="75" name="Google Shape;75;p16" title="Onboarding.png"/>
          <p:cNvPicPr preferRelativeResize="0"/>
          <p:nvPr/>
        </p:nvPicPr>
        <p:blipFill>
          <a:blip r:embed="rId3">
            <a:alphaModFix/>
          </a:blip>
          <a:stretch>
            <a:fillRect/>
          </a:stretch>
        </p:blipFill>
        <p:spPr>
          <a:xfrm>
            <a:off x="3689513" y="1017725"/>
            <a:ext cx="1764962" cy="38209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Cloud Firestore o Realtime Database</a:t>
            </a:r>
            <a:endParaRPr/>
          </a:p>
        </p:txBody>
      </p:sp>
      <p:sp>
        <p:nvSpPr>
          <p:cNvPr id="319" name="Google Shape;319;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u="sng" dirty="0">
                <a:solidFill>
                  <a:schemeClr val="hlink"/>
                </a:solidFill>
                <a:hlinkClick r:id="rId3"/>
              </a:rPr>
              <a:t>https://firebase.google.com/docs/firestore/rtdb-vs-firestore?hl=es-419</a:t>
            </a:r>
            <a:endParaRPr dirty="0"/>
          </a:p>
          <a:p>
            <a:pPr marL="0" lvl="0" indent="0" algn="l" rtl="0">
              <a:spcBef>
                <a:spcPts val="1200"/>
              </a:spcBef>
              <a:spcAft>
                <a:spcPts val="1200"/>
              </a:spcAft>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Chat List Structure</a:t>
            </a:r>
            <a:endParaRPr/>
          </a:p>
        </p:txBody>
      </p:sp>
      <p:sp>
        <p:nvSpPr>
          <p:cNvPr id="325" name="Google Shape;325;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6" name="Google Shape;326;p53"/>
          <p:cNvPicPr preferRelativeResize="0"/>
          <p:nvPr/>
        </p:nvPicPr>
        <p:blipFill>
          <a:blip r:embed="rId3">
            <a:alphaModFix/>
          </a:blip>
          <a:stretch>
            <a:fillRect/>
          </a:stretch>
        </p:blipFill>
        <p:spPr>
          <a:xfrm>
            <a:off x="944375" y="1152475"/>
            <a:ext cx="7255249" cy="37316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Chats Structure</a:t>
            </a:r>
            <a:endParaRPr/>
          </a:p>
        </p:txBody>
      </p:sp>
      <p:sp>
        <p:nvSpPr>
          <p:cNvPr id="332" name="Google Shape;332;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3" name="Google Shape;333;p54"/>
          <p:cNvPicPr preferRelativeResize="0"/>
          <p:nvPr/>
        </p:nvPicPr>
        <p:blipFill>
          <a:blip r:embed="rId3">
            <a:alphaModFix/>
          </a:blip>
          <a:stretch>
            <a:fillRect/>
          </a:stretch>
        </p:blipFill>
        <p:spPr>
          <a:xfrm>
            <a:off x="1704474" y="1017725"/>
            <a:ext cx="5735050" cy="4079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55"/>
          <p:cNvPicPr preferRelativeResize="0"/>
          <p:nvPr/>
        </p:nvPicPr>
        <p:blipFill>
          <a:blip r:embed="rId3">
            <a:alphaModFix/>
          </a:blip>
          <a:stretch>
            <a:fillRect/>
          </a:stretch>
        </p:blipFill>
        <p:spPr>
          <a:xfrm>
            <a:off x="762000" y="1409700"/>
            <a:ext cx="7620000" cy="2324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Push Notifications</a:t>
            </a:r>
            <a:endParaRPr/>
          </a:p>
        </p:txBody>
      </p:sp>
      <p:sp>
        <p:nvSpPr>
          <p:cNvPr id="344" name="Google Shape;344;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u="sng">
                <a:solidFill>
                  <a:schemeClr val="hlink"/>
                </a:solidFill>
                <a:hlinkClick r:id="rId3"/>
              </a:rPr>
              <a:t>flutter_local_notifications</a:t>
            </a:r>
            <a:endParaRPr/>
          </a:p>
          <a:p>
            <a:pPr marL="457200" lvl="0" indent="-342900" algn="l" rtl="0">
              <a:spcBef>
                <a:spcPts val="0"/>
              </a:spcBef>
              <a:spcAft>
                <a:spcPts val="0"/>
              </a:spcAft>
              <a:buSzPts val="1800"/>
              <a:buChar char="●"/>
            </a:pPr>
            <a:r>
              <a:rPr lang="es" u="sng">
                <a:solidFill>
                  <a:schemeClr val="hlink"/>
                </a:solidFill>
                <a:hlinkClick r:id="rId4"/>
              </a:rPr>
              <a:t>firebase_messaging</a:t>
            </a:r>
            <a:endParaRPr/>
          </a:p>
          <a:p>
            <a:pPr marL="0" lvl="0" indent="0" algn="l" rtl="0">
              <a:lnSpc>
                <a:spcPct val="150000"/>
              </a:lnSpc>
              <a:spcBef>
                <a:spcPts val="1200"/>
              </a:spcBef>
              <a:spcAft>
                <a:spcPts val="0"/>
              </a:spcAft>
              <a:buNone/>
            </a:pPr>
            <a:r>
              <a:rPr lang="es" sz="1350">
                <a:solidFill>
                  <a:srgbClr val="DDDDDD"/>
                </a:solidFill>
                <a:highlight>
                  <a:srgbClr val="1F1F1F"/>
                </a:highlight>
                <a:latin typeface="Courier New"/>
                <a:ea typeface="Courier New"/>
                <a:cs typeface="Courier New"/>
                <a:sym typeface="Courier New"/>
              </a:rPr>
              <a:t>&lt;</a:t>
            </a:r>
            <a:r>
              <a:rPr lang="es" sz="1350">
                <a:solidFill>
                  <a:srgbClr val="F92672"/>
                </a:solidFill>
                <a:highlight>
                  <a:srgbClr val="1F1F1F"/>
                </a:highlight>
                <a:latin typeface="Courier New"/>
                <a:ea typeface="Courier New"/>
                <a:cs typeface="Courier New"/>
                <a:sym typeface="Courier New"/>
              </a:rPr>
              <a:t>key</a:t>
            </a:r>
            <a:r>
              <a:rPr lang="es" sz="1350">
                <a:solidFill>
                  <a:srgbClr val="DDDDDD"/>
                </a:solidFill>
                <a:highlight>
                  <a:srgbClr val="1F1F1F"/>
                </a:highlight>
                <a:latin typeface="Courier New"/>
                <a:ea typeface="Courier New"/>
                <a:cs typeface="Courier New"/>
                <a:sym typeface="Courier New"/>
              </a:rPr>
              <a:t>&gt;UIBackgroundModes&lt;/</a:t>
            </a:r>
            <a:r>
              <a:rPr lang="es" sz="1350">
                <a:solidFill>
                  <a:srgbClr val="F92672"/>
                </a:solidFill>
                <a:highlight>
                  <a:srgbClr val="1F1F1F"/>
                </a:highlight>
                <a:latin typeface="Courier New"/>
                <a:ea typeface="Courier New"/>
                <a:cs typeface="Courier New"/>
                <a:sym typeface="Courier New"/>
              </a:rPr>
              <a:t>key</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s" sz="1350">
                <a:solidFill>
                  <a:srgbClr val="DDDDDD"/>
                </a:solidFill>
                <a:highlight>
                  <a:srgbClr val="1F1F1F"/>
                </a:highlight>
                <a:latin typeface="Courier New"/>
                <a:ea typeface="Courier New"/>
                <a:cs typeface="Courier New"/>
                <a:sym typeface="Courier New"/>
              </a:rPr>
              <a:t>   &lt;</a:t>
            </a:r>
            <a:r>
              <a:rPr lang="es" sz="1350">
                <a:solidFill>
                  <a:srgbClr val="F92672"/>
                </a:solidFill>
                <a:highlight>
                  <a:srgbClr val="1F1F1F"/>
                </a:highlight>
                <a:latin typeface="Courier New"/>
                <a:ea typeface="Courier New"/>
                <a:cs typeface="Courier New"/>
                <a:sym typeface="Courier New"/>
              </a:rPr>
              <a:t>array</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s" sz="1350">
                <a:solidFill>
                  <a:srgbClr val="DDDDDD"/>
                </a:solidFill>
                <a:highlight>
                  <a:srgbClr val="1F1F1F"/>
                </a:highlight>
                <a:latin typeface="Courier New"/>
                <a:ea typeface="Courier New"/>
                <a:cs typeface="Courier New"/>
                <a:sym typeface="Courier New"/>
              </a:rPr>
              <a:t>       &lt;</a:t>
            </a:r>
            <a:r>
              <a:rPr lang="es" sz="1350">
                <a:solidFill>
                  <a:srgbClr val="F92672"/>
                </a:solidFill>
                <a:highlight>
                  <a:srgbClr val="1F1F1F"/>
                </a:highlight>
                <a:latin typeface="Courier New"/>
                <a:ea typeface="Courier New"/>
                <a:cs typeface="Courier New"/>
                <a:sym typeface="Courier New"/>
              </a:rPr>
              <a:t>string</a:t>
            </a:r>
            <a:r>
              <a:rPr lang="es" sz="1350">
                <a:solidFill>
                  <a:srgbClr val="DDDDDD"/>
                </a:solidFill>
                <a:highlight>
                  <a:srgbClr val="1F1F1F"/>
                </a:highlight>
                <a:latin typeface="Courier New"/>
                <a:ea typeface="Courier New"/>
                <a:cs typeface="Courier New"/>
                <a:sym typeface="Courier New"/>
              </a:rPr>
              <a:t>&gt;processing&lt;/</a:t>
            </a:r>
            <a:r>
              <a:rPr lang="es" sz="1350">
                <a:solidFill>
                  <a:srgbClr val="F92672"/>
                </a:solidFill>
                <a:highlight>
                  <a:srgbClr val="1F1F1F"/>
                </a:highlight>
                <a:latin typeface="Courier New"/>
                <a:ea typeface="Courier New"/>
                <a:cs typeface="Courier New"/>
                <a:sym typeface="Courier New"/>
              </a:rPr>
              <a:t>string</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s" sz="1350">
                <a:solidFill>
                  <a:srgbClr val="DDDDDD"/>
                </a:solidFill>
                <a:highlight>
                  <a:srgbClr val="1F1F1F"/>
                </a:highlight>
                <a:latin typeface="Courier New"/>
                <a:ea typeface="Courier New"/>
                <a:cs typeface="Courier New"/>
                <a:sym typeface="Courier New"/>
              </a:rPr>
              <a:t>       &lt;</a:t>
            </a:r>
            <a:r>
              <a:rPr lang="es" sz="1350">
                <a:solidFill>
                  <a:srgbClr val="F92672"/>
                </a:solidFill>
                <a:highlight>
                  <a:srgbClr val="1F1F1F"/>
                </a:highlight>
                <a:latin typeface="Courier New"/>
                <a:ea typeface="Courier New"/>
                <a:cs typeface="Courier New"/>
                <a:sym typeface="Courier New"/>
              </a:rPr>
              <a:t>string</a:t>
            </a:r>
            <a:r>
              <a:rPr lang="es" sz="1350">
                <a:solidFill>
                  <a:srgbClr val="DDDDDD"/>
                </a:solidFill>
                <a:highlight>
                  <a:srgbClr val="1F1F1F"/>
                </a:highlight>
                <a:latin typeface="Courier New"/>
                <a:ea typeface="Courier New"/>
                <a:cs typeface="Courier New"/>
                <a:sym typeface="Courier New"/>
              </a:rPr>
              <a:t>&gt;remote-notification&lt;/</a:t>
            </a:r>
            <a:r>
              <a:rPr lang="es" sz="1350">
                <a:solidFill>
                  <a:srgbClr val="F92672"/>
                </a:solidFill>
                <a:highlight>
                  <a:srgbClr val="1F1F1F"/>
                </a:highlight>
                <a:latin typeface="Courier New"/>
                <a:ea typeface="Courier New"/>
                <a:cs typeface="Courier New"/>
                <a:sym typeface="Courier New"/>
              </a:rPr>
              <a:t>string</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s" sz="1350">
                <a:solidFill>
                  <a:srgbClr val="DDDDDD"/>
                </a:solidFill>
                <a:highlight>
                  <a:srgbClr val="1F1F1F"/>
                </a:highlight>
                <a:latin typeface="Courier New"/>
                <a:ea typeface="Courier New"/>
                <a:cs typeface="Courier New"/>
                <a:sym typeface="Courier New"/>
              </a:rPr>
              <a:t>   &lt;/</a:t>
            </a:r>
            <a:r>
              <a:rPr lang="es" sz="1350">
                <a:solidFill>
                  <a:srgbClr val="F92672"/>
                </a:solidFill>
                <a:highlight>
                  <a:srgbClr val="1F1F1F"/>
                </a:highlight>
                <a:latin typeface="Courier New"/>
                <a:ea typeface="Courier New"/>
                <a:cs typeface="Courier New"/>
                <a:sym typeface="Courier New"/>
              </a:rPr>
              <a:t>array</a:t>
            </a:r>
            <a:r>
              <a:rPr lang="es" sz="1350">
                <a:solidFill>
                  <a:srgbClr val="DDDDDD"/>
                </a:solidFill>
                <a:highlight>
                  <a:srgbClr val="1F1F1F"/>
                </a:highlight>
                <a:latin typeface="Courier New"/>
                <a:ea typeface="Courier New"/>
                <a:cs typeface="Courier New"/>
                <a:sym typeface="Courier New"/>
              </a:rPr>
              <a:t>&gt;</a:t>
            </a:r>
            <a:endParaRPr sz="1350">
              <a:solidFill>
                <a:srgbClr val="DDDDDD"/>
              </a:solidFill>
              <a:highlight>
                <a:srgbClr val="1F1F1F"/>
              </a:highlight>
              <a:latin typeface="Courier New"/>
              <a:ea typeface="Courier New"/>
              <a:cs typeface="Courier New"/>
              <a:sym typeface="Courier New"/>
            </a:endParaRPr>
          </a:p>
          <a:p>
            <a:pPr marL="0" lvl="0" indent="0" algn="l" rtl="0">
              <a:spcBef>
                <a:spcPts val="0"/>
              </a:spcBef>
              <a:spcAft>
                <a:spcPts val="120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Cloud Functions</a:t>
            </a:r>
            <a:endParaRPr/>
          </a:p>
        </p:txBody>
      </p:sp>
      <p:sp>
        <p:nvSpPr>
          <p:cNvPr id="350" name="Google Shape;350;p57"/>
          <p:cNvSpPr txBox="1">
            <a:spLocks noGrp="1"/>
          </p:cNvSpPr>
          <p:nvPr>
            <p:ph type="body" idx="1"/>
          </p:nvPr>
        </p:nvSpPr>
        <p:spPr>
          <a:xfrm>
            <a:off x="426799" y="1190841"/>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u="sng" dirty="0">
                <a:solidFill>
                  <a:schemeClr val="hlink"/>
                </a:solidFill>
                <a:hlinkClick r:id="rId3"/>
              </a:rPr>
              <a:t>https://firebase.google.com/docs/functions/get-started?hl=es-419&amp;gen=2nd</a:t>
            </a:r>
            <a:endParaRPr dirty="0"/>
          </a:p>
          <a:p>
            <a:pPr marL="457200" lvl="0" indent="-342900" algn="l" rtl="0">
              <a:spcBef>
                <a:spcPts val="0"/>
              </a:spcBef>
              <a:spcAft>
                <a:spcPts val="0"/>
              </a:spcAft>
              <a:buSzPts val="1800"/>
              <a:buChar char="●"/>
            </a:pPr>
            <a:endParaRPr dirty="0"/>
          </a:p>
          <a:p>
            <a:pPr marL="0" lvl="0" indent="0" algn="l" rtl="0">
              <a:spcBef>
                <a:spcPts val="1200"/>
              </a:spcBef>
              <a:spcAft>
                <a:spcPts val="1200"/>
              </a:spcAft>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Despliegue de aplicaciones</a:t>
            </a:r>
            <a:endParaRPr/>
          </a:p>
        </p:txBody>
      </p:sp>
      <p:sp>
        <p:nvSpPr>
          <p:cNvPr id="356" name="Google Shape;356;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endParaRPr/>
          </a:p>
          <a:p>
            <a:pPr marL="457200" lvl="0" indent="0" algn="l" rtl="0">
              <a:spcBef>
                <a:spcPts val="1200"/>
              </a:spcBef>
              <a:spcAft>
                <a:spcPts val="0"/>
              </a:spcAft>
              <a:buNone/>
            </a:pPr>
            <a:r>
              <a:rPr lang="es" u="sng">
                <a:solidFill>
                  <a:schemeClr val="hlink"/>
                </a:solidFill>
                <a:hlinkClick r:id="rId3"/>
              </a:rPr>
              <a:t>https://drive.google.com/file/d/1HueBz1cvlP0n2TfXStnwPt_e8-rEHFxb/view?usp=sharing</a:t>
            </a:r>
            <a:endParaRPr/>
          </a:p>
          <a:p>
            <a:pPr marL="457200" lvl="0" indent="-342900" algn="l" rtl="0">
              <a:spcBef>
                <a:spcPts val="1200"/>
              </a:spcBef>
              <a:spcAft>
                <a:spcPts val="0"/>
              </a:spcAft>
              <a:buSzPts val="1800"/>
              <a:buChar char="●"/>
            </a:pPr>
            <a:r>
              <a:rPr lang="es" u="sng">
                <a:solidFill>
                  <a:schemeClr val="hlink"/>
                </a:solidFill>
                <a:hlinkClick r:id="rId4"/>
              </a:rPr>
              <a:t>https://www.youtube.com/watch?v=QMB9B_uOsIU&amp;ab_channel=TechWorld%7CDanyZambrano</a:t>
            </a:r>
            <a:endParaRPr/>
          </a:p>
          <a:p>
            <a:pPr marL="457200" lvl="0" indent="-342900" algn="l" rtl="0">
              <a:spcBef>
                <a:spcPts val="0"/>
              </a:spcBef>
              <a:spcAft>
                <a:spcPts val="0"/>
              </a:spcAft>
              <a:buSzPts val="1800"/>
              <a:buChar char="●"/>
            </a:pPr>
            <a:r>
              <a:rPr lang="es" u="sng">
                <a:solidFill>
                  <a:schemeClr val="hlink"/>
                </a:solidFill>
                <a:hlinkClick r:id="rId5"/>
              </a:rPr>
              <a:t>https://semver.org/</a:t>
            </a:r>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59"/>
          <p:cNvPicPr preferRelativeResize="0"/>
          <p:nvPr/>
        </p:nvPicPr>
        <p:blipFill>
          <a:blip r:embed="rId3">
            <a:alphaModFix/>
          </a:blip>
          <a:stretch>
            <a:fillRect/>
          </a:stretch>
        </p:blipFill>
        <p:spPr>
          <a:xfrm>
            <a:off x="606913" y="608863"/>
            <a:ext cx="7930187" cy="3925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60"/>
          <p:cNvPicPr preferRelativeResize="0"/>
          <p:nvPr/>
        </p:nvPicPr>
        <p:blipFill>
          <a:blip r:embed="rId3">
            <a:alphaModFix/>
          </a:blip>
          <a:stretch>
            <a:fillRect/>
          </a:stretch>
        </p:blipFill>
        <p:spPr>
          <a:xfrm>
            <a:off x="152400" y="383863"/>
            <a:ext cx="8839198" cy="43757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61"/>
          <p:cNvPicPr preferRelativeResize="0"/>
          <p:nvPr/>
        </p:nvPicPr>
        <p:blipFill>
          <a:blip r:embed="rId3">
            <a:alphaModFix/>
          </a:blip>
          <a:stretch>
            <a:fillRect/>
          </a:stretch>
        </p:blipFill>
        <p:spPr>
          <a:xfrm>
            <a:off x="622000" y="152400"/>
            <a:ext cx="2178361" cy="4838702"/>
          </a:xfrm>
          <a:prstGeom prst="rect">
            <a:avLst/>
          </a:prstGeom>
          <a:noFill/>
          <a:ln>
            <a:noFill/>
          </a:ln>
        </p:spPr>
      </p:pic>
      <p:sp>
        <p:nvSpPr>
          <p:cNvPr id="372" name="Google Shape;372;p61"/>
          <p:cNvSpPr/>
          <p:nvPr/>
        </p:nvSpPr>
        <p:spPr>
          <a:xfrm>
            <a:off x="2191025" y="441750"/>
            <a:ext cx="494700" cy="35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 name="Google Shape;373;p61"/>
          <p:cNvSpPr/>
          <p:nvPr/>
        </p:nvSpPr>
        <p:spPr>
          <a:xfrm>
            <a:off x="687425" y="2440625"/>
            <a:ext cx="2047500" cy="353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74" name="Google Shape;374;p61"/>
          <p:cNvPicPr preferRelativeResize="0"/>
          <p:nvPr/>
        </p:nvPicPr>
        <p:blipFill>
          <a:blip r:embed="rId4">
            <a:alphaModFix/>
          </a:blip>
          <a:stretch>
            <a:fillRect/>
          </a:stretch>
        </p:blipFill>
        <p:spPr>
          <a:xfrm>
            <a:off x="4470150" y="1788650"/>
            <a:ext cx="4152900" cy="1657350"/>
          </a:xfrm>
          <a:prstGeom prst="rect">
            <a:avLst/>
          </a:prstGeom>
          <a:noFill/>
          <a:ln>
            <a:noFill/>
          </a:ln>
        </p:spPr>
      </p:pic>
      <p:sp>
        <p:nvSpPr>
          <p:cNvPr id="375" name="Google Shape;375;p61"/>
          <p:cNvSpPr/>
          <p:nvPr/>
        </p:nvSpPr>
        <p:spPr>
          <a:xfrm>
            <a:off x="5460425" y="2968475"/>
            <a:ext cx="2517300" cy="18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61"/>
          <p:cNvSpPr/>
          <p:nvPr/>
        </p:nvSpPr>
        <p:spPr>
          <a:xfrm>
            <a:off x="5460425" y="3209225"/>
            <a:ext cx="2517300" cy="18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77" name="Google Shape;377;p61"/>
          <p:cNvCxnSpPr>
            <a:stCxn id="373" idx="3"/>
            <a:endCxn id="376" idx="1"/>
          </p:cNvCxnSpPr>
          <p:nvPr/>
        </p:nvCxnSpPr>
        <p:spPr>
          <a:xfrm>
            <a:off x="2734925" y="2617325"/>
            <a:ext cx="2725500" cy="684900"/>
          </a:xfrm>
          <a:prstGeom prst="straightConnector1">
            <a:avLst/>
          </a:prstGeom>
          <a:noFill/>
          <a:ln w="9525" cap="flat" cmpd="sng">
            <a:solidFill>
              <a:srgbClr val="FF0000"/>
            </a:solidFill>
            <a:prstDash val="solid"/>
            <a:round/>
            <a:headEnd type="none" w="med" len="med"/>
            <a:tailEnd type="stealth" w="med" len="med"/>
          </a:ln>
        </p:spPr>
      </p:cxnSp>
      <p:cxnSp>
        <p:nvCxnSpPr>
          <p:cNvPr id="378" name="Google Shape;378;p61"/>
          <p:cNvCxnSpPr>
            <a:stCxn id="372" idx="3"/>
            <a:endCxn id="375" idx="1"/>
          </p:cNvCxnSpPr>
          <p:nvPr/>
        </p:nvCxnSpPr>
        <p:spPr>
          <a:xfrm>
            <a:off x="2685725" y="618450"/>
            <a:ext cx="2774700" cy="2442900"/>
          </a:xfrm>
          <a:prstGeom prst="straightConnector1">
            <a:avLst/>
          </a:prstGeom>
          <a:noFill/>
          <a:ln w="9525" cap="flat" cmpd="sng">
            <a:solidFill>
              <a:srgbClr val="FF0000"/>
            </a:solidFill>
            <a:prstDash val="solid"/>
            <a:round/>
            <a:headEnd type="none" w="med" len="med"/>
            <a:tailEnd type="stealth" w="med" len="med"/>
          </a:ln>
        </p:spPr>
      </p:cxnSp>
      <p:sp>
        <p:nvSpPr>
          <p:cNvPr id="379" name="Google Shape;379;p61"/>
          <p:cNvSpPr/>
          <p:nvPr/>
        </p:nvSpPr>
        <p:spPr>
          <a:xfrm>
            <a:off x="6617250" y="1831000"/>
            <a:ext cx="1751400" cy="18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0" name="Google Shape;380;p61"/>
          <p:cNvSpPr/>
          <p:nvPr/>
        </p:nvSpPr>
        <p:spPr>
          <a:xfrm>
            <a:off x="4808325" y="1831000"/>
            <a:ext cx="1751400" cy="18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Implementar la siguiente UI</a:t>
            </a:r>
            <a:endParaRPr/>
          </a:p>
        </p:txBody>
      </p:sp>
      <p:pic>
        <p:nvPicPr>
          <p:cNvPr id="81" name="Google Shape;81;p17" title="Onboarding.png"/>
          <p:cNvPicPr preferRelativeResize="0"/>
          <p:nvPr/>
        </p:nvPicPr>
        <p:blipFill>
          <a:blip r:embed="rId3">
            <a:alphaModFix/>
          </a:blip>
          <a:stretch>
            <a:fillRect/>
          </a:stretch>
        </p:blipFill>
        <p:spPr>
          <a:xfrm>
            <a:off x="5346138" y="1017725"/>
            <a:ext cx="1764962" cy="3820974"/>
          </a:xfrm>
          <a:prstGeom prst="rect">
            <a:avLst/>
          </a:prstGeom>
          <a:noFill/>
          <a:ln>
            <a:noFill/>
          </a:ln>
        </p:spPr>
      </p:pic>
      <p:sp>
        <p:nvSpPr>
          <p:cNvPr id="82" name="Google Shape;82;p17"/>
          <p:cNvSpPr/>
          <p:nvPr/>
        </p:nvSpPr>
        <p:spPr>
          <a:xfrm>
            <a:off x="5997175" y="1244275"/>
            <a:ext cx="462900" cy="246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3" name="Google Shape;83;p17" title="Onboarding.png"/>
          <p:cNvPicPr preferRelativeResize="0"/>
          <p:nvPr/>
        </p:nvPicPr>
        <p:blipFill>
          <a:blip r:embed="rId3">
            <a:alphaModFix/>
          </a:blip>
          <a:stretch>
            <a:fillRect/>
          </a:stretch>
        </p:blipFill>
        <p:spPr>
          <a:xfrm>
            <a:off x="1710588" y="1017725"/>
            <a:ext cx="1764962" cy="3820974"/>
          </a:xfrm>
          <a:prstGeom prst="rect">
            <a:avLst/>
          </a:prstGeom>
          <a:noFill/>
          <a:ln>
            <a:noFill/>
          </a:ln>
        </p:spPr>
      </p:pic>
      <p:sp>
        <p:nvSpPr>
          <p:cNvPr id="84" name="Google Shape;84;p17"/>
          <p:cNvSpPr/>
          <p:nvPr/>
        </p:nvSpPr>
        <p:spPr>
          <a:xfrm>
            <a:off x="5382750" y="1606475"/>
            <a:ext cx="1569300" cy="149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 name="Google Shape;85;p17"/>
          <p:cNvSpPr/>
          <p:nvPr/>
        </p:nvSpPr>
        <p:spPr>
          <a:xfrm>
            <a:off x="5443975" y="3140625"/>
            <a:ext cx="1508100" cy="33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86;p17"/>
          <p:cNvSpPr/>
          <p:nvPr/>
        </p:nvSpPr>
        <p:spPr>
          <a:xfrm>
            <a:off x="5443975" y="3516775"/>
            <a:ext cx="1508100" cy="33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17"/>
          <p:cNvSpPr/>
          <p:nvPr/>
        </p:nvSpPr>
        <p:spPr>
          <a:xfrm>
            <a:off x="5443975" y="4067050"/>
            <a:ext cx="1569300" cy="339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 name="Google Shape;88;p17"/>
          <p:cNvSpPr/>
          <p:nvPr/>
        </p:nvSpPr>
        <p:spPr>
          <a:xfrm>
            <a:off x="5619325" y="4514000"/>
            <a:ext cx="1157400" cy="246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 name="Google Shape;89;p17"/>
          <p:cNvSpPr/>
          <p:nvPr/>
        </p:nvSpPr>
        <p:spPr>
          <a:xfrm>
            <a:off x="5346150" y="1017725"/>
            <a:ext cx="1764900" cy="38211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 name="Google Shape;90;p17"/>
          <p:cNvSpPr/>
          <p:nvPr/>
        </p:nvSpPr>
        <p:spPr>
          <a:xfrm>
            <a:off x="5767525" y="3566450"/>
            <a:ext cx="267300" cy="246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 name="Google Shape;91;p17"/>
          <p:cNvSpPr/>
          <p:nvPr/>
        </p:nvSpPr>
        <p:spPr>
          <a:xfrm>
            <a:off x="6101025" y="3566450"/>
            <a:ext cx="267300" cy="246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7"/>
          <p:cNvSpPr/>
          <p:nvPr/>
        </p:nvSpPr>
        <p:spPr>
          <a:xfrm>
            <a:off x="6429950" y="3563275"/>
            <a:ext cx="244500" cy="2460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sort()</a:t>
            </a:r>
            <a:endParaRPr/>
          </a:p>
        </p:txBody>
      </p:sp>
      <p:sp>
        <p:nvSpPr>
          <p:cNvPr id="386" name="Google Shape;386;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The sort method can be used to sort the elements in a list based on a specified comparison function. This can be useful when you need to organize or display data in a specific order.</a:t>
            </a:r>
            <a:endParaRPr/>
          </a:p>
          <a:p>
            <a:pPr marL="0" lvl="0" indent="0" algn="l" rtl="0">
              <a:spcBef>
                <a:spcPts val="1200"/>
              </a:spcBef>
              <a:spcAft>
                <a:spcPts val="0"/>
              </a:spcAft>
              <a:buNone/>
            </a:pPr>
            <a:r>
              <a:rPr lang="es" u="sng">
                <a:solidFill>
                  <a:schemeClr val="hlink"/>
                </a:solidFill>
                <a:hlinkClick r:id="rId3"/>
              </a:rPr>
              <a:t>https://api.flutter.dev/flutter/dart-core/List/sort.html</a:t>
            </a:r>
            <a:endParaRPr/>
          </a:p>
          <a:p>
            <a:pPr marL="0" lvl="0" indent="0" algn="l" rtl="0">
              <a:spcBef>
                <a:spcPts val="1200"/>
              </a:spcBef>
              <a:spcAft>
                <a:spcPts val="1200"/>
              </a:spcAft>
              <a:buNone/>
            </a:pPr>
            <a:endParaRPr/>
          </a:p>
        </p:txBody>
      </p:sp>
      <p:pic>
        <p:nvPicPr>
          <p:cNvPr id="387" name="Google Shape;387;p62"/>
          <p:cNvPicPr preferRelativeResize="0"/>
          <p:nvPr/>
        </p:nvPicPr>
        <p:blipFill>
          <a:blip r:embed="rId4">
            <a:alphaModFix/>
          </a:blip>
          <a:stretch>
            <a:fillRect/>
          </a:stretch>
        </p:blipFill>
        <p:spPr>
          <a:xfrm>
            <a:off x="671500" y="3093025"/>
            <a:ext cx="7800975" cy="1200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63"/>
          <p:cNvPicPr preferRelativeResize="0"/>
          <p:nvPr/>
        </p:nvPicPr>
        <p:blipFill>
          <a:blip r:embed="rId3">
            <a:alphaModFix/>
          </a:blip>
          <a:stretch>
            <a:fillRect/>
          </a:stretch>
        </p:blipFill>
        <p:spPr>
          <a:xfrm>
            <a:off x="152400" y="383863"/>
            <a:ext cx="8839198" cy="43757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Cloud Functions</a:t>
            </a:r>
            <a:endParaRPr/>
          </a:p>
        </p:txBody>
      </p:sp>
      <p:sp>
        <p:nvSpPr>
          <p:cNvPr id="398" name="Google Shape;398;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s"/>
              <a:t>Instalar Firebase CLI</a:t>
            </a:r>
            <a:endParaRPr/>
          </a:p>
          <a:p>
            <a:pPr marL="914400" lvl="1" indent="-310832" algn="l" rtl="0">
              <a:spcBef>
                <a:spcPts val="0"/>
              </a:spcBef>
              <a:spcAft>
                <a:spcPts val="0"/>
              </a:spcAft>
              <a:buSzPct val="100000"/>
              <a:buChar char="○"/>
            </a:pPr>
            <a:r>
              <a:rPr lang="es"/>
              <a:t>npm install -g firebase-tools</a:t>
            </a:r>
            <a:endParaRPr/>
          </a:p>
          <a:p>
            <a:pPr marL="914400" lvl="1" indent="-310832" algn="l" rtl="0">
              <a:spcBef>
                <a:spcPts val="0"/>
              </a:spcBef>
              <a:spcAft>
                <a:spcPts val="0"/>
              </a:spcAft>
              <a:buSzPct val="100000"/>
              <a:buChar char="○"/>
            </a:pPr>
            <a:r>
              <a:rPr lang="es"/>
              <a:t>firebase login</a:t>
            </a:r>
            <a:endParaRPr/>
          </a:p>
          <a:p>
            <a:pPr marL="457200" lvl="0" indent="-334327" algn="l" rtl="0">
              <a:spcBef>
                <a:spcPts val="0"/>
              </a:spcBef>
              <a:spcAft>
                <a:spcPts val="0"/>
              </a:spcAft>
              <a:buSzPct val="100000"/>
              <a:buChar char="●"/>
            </a:pPr>
            <a:r>
              <a:rPr lang="es"/>
              <a:t>Crear un Directorio e ingresar en ese directorio</a:t>
            </a:r>
            <a:endParaRPr/>
          </a:p>
          <a:p>
            <a:pPr marL="914400" lvl="1" indent="-310832" algn="l" rtl="0">
              <a:spcBef>
                <a:spcPts val="0"/>
              </a:spcBef>
              <a:spcAft>
                <a:spcPts val="0"/>
              </a:spcAft>
              <a:buSzPct val="100000"/>
              <a:buChar char="○"/>
            </a:pPr>
            <a:r>
              <a:rPr lang="es"/>
              <a:t>firebase init functions</a:t>
            </a:r>
            <a:endParaRPr/>
          </a:p>
          <a:p>
            <a:pPr marL="1371600" lvl="2" indent="-310832" algn="l" rtl="0">
              <a:spcBef>
                <a:spcPts val="0"/>
              </a:spcBef>
              <a:spcAft>
                <a:spcPts val="0"/>
              </a:spcAft>
              <a:buSzPct val="100000"/>
              <a:buChar char="■"/>
            </a:pPr>
            <a:r>
              <a:rPr lang="es"/>
              <a:t>- What language would you like to use to write Cloud Functions? → Choose *JavaScript*, hit enter.</a:t>
            </a:r>
            <a:endParaRPr/>
          </a:p>
          <a:p>
            <a:pPr marL="1371600" lvl="2" indent="-310832" algn="l" rtl="0">
              <a:spcBef>
                <a:spcPts val="0"/>
              </a:spcBef>
              <a:spcAft>
                <a:spcPts val="0"/>
              </a:spcAft>
              <a:buSzPct val="100000"/>
              <a:buChar char="■"/>
            </a:pPr>
            <a:r>
              <a:rPr lang="es"/>
              <a:t>- Do you want to use ESLint to catch probable bugs and enforce style? → choose *N.*</a:t>
            </a:r>
            <a:endParaRPr/>
          </a:p>
          <a:p>
            <a:pPr marL="1371600" lvl="2" indent="-310832" algn="l" rtl="0">
              <a:spcBef>
                <a:spcPts val="0"/>
              </a:spcBef>
              <a:spcAft>
                <a:spcPts val="0"/>
              </a:spcAft>
              <a:buSzPct val="100000"/>
              <a:buChar char="■"/>
            </a:pPr>
            <a:r>
              <a:rPr lang="es"/>
              <a:t>- Do you want to install dependencies with npm now? (Y/n) → *Yes.*</a:t>
            </a:r>
            <a:endParaRPr/>
          </a:p>
          <a:p>
            <a:pPr marL="457200" lvl="0" indent="-334327" algn="l" rtl="0">
              <a:spcBef>
                <a:spcPts val="0"/>
              </a:spcBef>
              <a:spcAft>
                <a:spcPts val="0"/>
              </a:spcAft>
              <a:buSzPct val="100000"/>
              <a:buChar char="●"/>
            </a:pPr>
            <a:r>
              <a:rPr lang="es"/>
              <a:t>Ingresar a la carpeta de Functions</a:t>
            </a:r>
            <a:endParaRPr/>
          </a:p>
          <a:p>
            <a:pPr marL="914400" lvl="1" indent="-310832" algn="l" rtl="0">
              <a:spcBef>
                <a:spcPts val="0"/>
              </a:spcBef>
              <a:spcAft>
                <a:spcPts val="0"/>
              </a:spcAft>
              <a:buSzPct val="100000"/>
              <a:buChar char="○"/>
            </a:pPr>
            <a:r>
              <a:rPr lang="es"/>
              <a:t>cd functions</a:t>
            </a:r>
            <a:endParaRPr/>
          </a:p>
          <a:p>
            <a:pPr marL="457200" lvl="0" indent="-334327" algn="l" rtl="0">
              <a:spcBef>
                <a:spcPts val="0"/>
              </a:spcBef>
              <a:spcAft>
                <a:spcPts val="0"/>
              </a:spcAft>
              <a:buSzPct val="100000"/>
              <a:buChar char="●"/>
            </a:pPr>
            <a:r>
              <a:rPr lang="es"/>
              <a:t>Instalar Firebase Admin SDK</a:t>
            </a:r>
            <a:endParaRPr/>
          </a:p>
          <a:p>
            <a:pPr marL="914400" lvl="1" indent="-310832" algn="l" rtl="0">
              <a:spcBef>
                <a:spcPts val="0"/>
              </a:spcBef>
              <a:spcAft>
                <a:spcPts val="0"/>
              </a:spcAft>
              <a:buSzPct val="100000"/>
              <a:buChar char="○"/>
            </a:pPr>
            <a:r>
              <a:rPr lang="es"/>
              <a:t>npm install firebase-admin</a:t>
            </a:r>
            <a:endParaRPr/>
          </a:p>
          <a:p>
            <a:pPr marL="457200" lvl="0" indent="-334327" algn="l" rtl="0">
              <a:spcBef>
                <a:spcPts val="0"/>
              </a:spcBef>
              <a:spcAft>
                <a:spcPts val="0"/>
              </a:spcAft>
              <a:buSzPct val="100000"/>
              <a:buChar char="●"/>
            </a:pPr>
            <a:r>
              <a:rPr lang="es"/>
              <a:t>Deploy</a:t>
            </a:r>
            <a:endParaRPr/>
          </a:p>
          <a:p>
            <a:pPr marL="914400" lvl="1" indent="-310832" algn="l" rtl="0">
              <a:spcBef>
                <a:spcPts val="0"/>
              </a:spcBef>
              <a:spcAft>
                <a:spcPts val="0"/>
              </a:spcAft>
              <a:buSzPct val="100000"/>
              <a:buChar char="○"/>
            </a:pPr>
            <a:r>
              <a:rPr lang="es"/>
              <a:t>firebase deploy --only functions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Problemas al compilar la aplicación</a:t>
            </a:r>
            <a:endParaRPr/>
          </a:p>
        </p:txBody>
      </p:sp>
      <p:sp>
        <p:nvSpPr>
          <p:cNvPr id="404" name="Google Shape;404;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android/build.gradle</a:t>
            </a:r>
            <a:endParaRPr/>
          </a:p>
        </p:txBody>
      </p:sp>
      <p:pic>
        <p:nvPicPr>
          <p:cNvPr id="405" name="Google Shape;405;p65"/>
          <p:cNvPicPr preferRelativeResize="0"/>
          <p:nvPr/>
        </p:nvPicPr>
        <p:blipFill>
          <a:blip r:embed="rId3">
            <a:alphaModFix/>
          </a:blip>
          <a:stretch>
            <a:fillRect/>
          </a:stretch>
        </p:blipFill>
        <p:spPr>
          <a:xfrm>
            <a:off x="822088" y="1696363"/>
            <a:ext cx="7400925" cy="2657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Problemas al compilar la aplicación</a:t>
            </a:r>
            <a:endParaRPr/>
          </a:p>
        </p:txBody>
      </p:sp>
      <p:sp>
        <p:nvSpPr>
          <p:cNvPr id="411" name="Google Shape;411;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android/gradle/wrapper/gradle-wrapper.properties</a:t>
            </a:r>
            <a:endParaRPr/>
          </a:p>
          <a:p>
            <a:pPr marL="0" lvl="0" indent="0" algn="l" rtl="0">
              <a:spcBef>
                <a:spcPts val="1200"/>
              </a:spcBef>
              <a:spcAft>
                <a:spcPts val="0"/>
              </a:spcAft>
              <a:buNone/>
            </a:pPr>
            <a:endParaRPr/>
          </a:p>
          <a:p>
            <a:pPr marL="0" lvl="0" indent="0" algn="l" rtl="0">
              <a:lnSpc>
                <a:spcPct val="150000"/>
              </a:lnSpc>
              <a:spcBef>
                <a:spcPts val="1200"/>
              </a:spcBef>
              <a:spcAft>
                <a:spcPts val="0"/>
              </a:spcAft>
              <a:buNone/>
            </a:pPr>
            <a:r>
              <a:rPr lang="es" sz="1350">
                <a:solidFill>
                  <a:srgbClr val="F92672"/>
                </a:solidFill>
                <a:highlight>
                  <a:srgbClr val="1F1F1F"/>
                </a:highlight>
                <a:latin typeface="Courier New"/>
                <a:ea typeface="Courier New"/>
                <a:cs typeface="Courier New"/>
                <a:sym typeface="Courier New"/>
              </a:rPr>
              <a:t>distributionUrl</a:t>
            </a:r>
            <a:r>
              <a:rPr lang="es" sz="1350">
                <a:solidFill>
                  <a:srgbClr val="DDDDDD"/>
                </a:solidFill>
                <a:highlight>
                  <a:srgbClr val="1F1F1F"/>
                </a:highlight>
                <a:latin typeface="Courier New"/>
                <a:ea typeface="Courier New"/>
                <a:cs typeface="Courier New"/>
                <a:sym typeface="Courier New"/>
              </a:rPr>
              <a:t>=https\://services.gradle.org/distributions/gradle-8.3-all.zip</a:t>
            </a:r>
            <a:endParaRPr sz="1350">
              <a:solidFill>
                <a:srgbClr val="DDDDDD"/>
              </a:solidFill>
              <a:highlight>
                <a:srgbClr val="1F1F1F"/>
              </a:highlight>
              <a:latin typeface="Courier New"/>
              <a:ea typeface="Courier New"/>
              <a:cs typeface="Courier New"/>
              <a:sym typeface="Courier New"/>
            </a:endParaRPr>
          </a:p>
          <a:p>
            <a:pPr marL="0" lvl="0" indent="0" algn="l" rtl="0">
              <a:spcBef>
                <a:spcPts val="0"/>
              </a:spcBef>
              <a:spcAft>
                <a:spcPts val="120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Problemas al compilar la aplicación</a:t>
            </a:r>
            <a:endParaRPr/>
          </a:p>
        </p:txBody>
      </p:sp>
      <p:sp>
        <p:nvSpPr>
          <p:cNvPr id="417" name="Google Shape;417;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android/app/build.gradle:</a:t>
            </a:r>
            <a:endParaRPr/>
          </a:p>
          <a:p>
            <a:pPr marL="457200" lvl="0" indent="-342900" algn="l" rtl="0">
              <a:spcBef>
                <a:spcPts val="1200"/>
              </a:spcBef>
              <a:spcAft>
                <a:spcPts val="0"/>
              </a:spcAft>
              <a:buSzPts val="1800"/>
              <a:buChar char="●"/>
            </a:pPr>
            <a:r>
              <a:rPr lang="es"/>
              <a:t>apply plugin: 'com.google.gms.google-services'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418" name="Google Shape;418;p67"/>
          <p:cNvPicPr preferRelativeResize="0"/>
          <p:nvPr/>
        </p:nvPicPr>
        <p:blipFill>
          <a:blip r:embed="rId3">
            <a:alphaModFix/>
          </a:blip>
          <a:stretch>
            <a:fillRect/>
          </a:stretch>
        </p:blipFill>
        <p:spPr>
          <a:xfrm>
            <a:off x="1790076" y="1960975"/>
            <a:ext cx="5563849" cy="29218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Recursos</a:t>
            </a:r>
            <a:endParaRPr/>
          </a:p>
        </p:txBody>
      </p:sp>
      <p:sp>
        <p:nvSpPr>
          <p:cNvPr id="424" name="Google Shape;42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u="sng">
                <a:solidFill>
                  <a:schemeClr val="hlink"/>
                </a:solidFill>
                <a:hlinkClick r:id="rId3"/>
              </a:rPr>
              <a:t>An Introduction to Flutter Clean Architecture</a:t>
            </a:r>
            <a:endParaRPr/>
          </a:p>
          <a:p>
            <a:pPr marL="457200" lvl="0" indent="-342900" algn="l" rtl="0">
              <a:spcBef>
                <a:spcPts val="0"/>
              </a:spcBef>
              <a:spcAft>
                <a:spcPts val="0"/>
              </a:spcAft>
              <a:buSzPts val="1800"/>
              <a:buChar char="●"/>
            </a:pPr>
            <a:r>
              <a:rPr lang="es" u="sng">
                <a:solidFill>
                  <a:schemeClr val="hlink"/>
                </a:solidFill>
                <a:hlinkClick r:id="rId4"/>
              </a:rPr>
              <a:t>What is a Repository</a:t>
            </a:r>
            <a:endParaRPr/>
          </a:p>
          <a:p>
            <a:pPr marL="457200" lvl="0" indent="-342900" algn="l" rtl="0">
              <a:spcBef>
                <a:spcPts val="0"/>
              </a:spcBef>
              <a:spcAft>
                <a:spcPts val="0"/>
              </a:spcAft>
              <a:buSzPts val="1800"/>
              <a:buChar char="●"/>
            </a:pPr>
            <a:r>
              <a:rPr lang="es" u="sng">
                <a:solidFill>
                  <a:schemeClr val="hlink"/>
                </a:solidFill>
                <a:hlinkClick r:id="rId5"/>
              </a:rPr>
              <a:t>Let’s talk about DDD</a:t>
            </a:r>
            <a:endParaRPr/>
          </a:p>
          <a:p>
            <a:pPr marL="457200" lvl="0" indent="-342900" algn="l" rtl="0">
              <a:spcBef>
                <a:spcPts val="0"/>
              </a:spcBef>
              <a:spcAft>
                <a:spcPts val="0"/>
              </a:spcAft>
              <a:buSzPts val="1800"/>
              <a:buChar char="●"/>
            </a:pPr>
            <a:r>
              <a:rPr lang="es" u="sng">
                <a:solidFill>
                  <a:schemeClr val="hlink"/>
                </a:solidFill>
                <a:hlinkClick r:id="rId6"/>
              </a:rPr>
              <a:t>Very good layered architecture in Flutter</a:t>
            </a:r>
            <a:endParaRPr/>
          </a:p>
          <a:p>
            <a:pPr marL="457200" lvl="0" indent="-342900" algn="l" rtl="0">
              <a:spcBef>
                <a:spcPts val="0"/>
              </a:spcBef>
              <a:spcAft>
                <a:spcPts val="0"/>
              </a:spcAft>
              <a:buSzPts val="1800"/>
              <a:buChar char="●"/>
            </a:pPr>
            <a:r>
              <a:rPr lang="es" u="sng">
                <a:solidFill>
                  <a:schemeClr val="hlink"/>
                </a:solidFill>
                <a:hlinkClick r:id="rId7"/>
              </a:rPr>
              <a:t>Very Good Engineering</a:t>
            </a:r>
            <a:endParaRPr/>
          </a:p>
          <a:p>
            <a:pPr marL="457200" lvl="0" indent="-342900" algn="l" rtl="0">
              <a:spcBef>
                <a:spcPts val="0"/>
              </a:spcBef>
              <a:spcAft>
                <a:spcPts val="0"/>
              </a:spcAft>
              <a:buSzPts val="1800"/>
              <a:buChar char="●"/>
            </a:pPr>
            <a:r>
              <a:rPr lang="es" u="sng">
                <a:solidFill>
                  <a:schemeClr val="hlink"/>
                </a:solidFill>
                <a:hlinkClick r:id="rId8"/>
              </a:rPr>
              <a:t>Very Good - Best practices</a:t>
            </a:r>
            <a:endParaRPr/>
          </a:p>
          <a:p>
            <a:pPr marL="457200" lvl="0" indent="-342900" algn="l" rtl="0">
              <a:spcBef>
                <a:spcPts val="0"/>
              </a:spcBef>
              <a:spcAft>
                <a:spcPts val="0"/>
              </a:spcAft>
              <a:buSzPts val="1800"/>
              <a:buChar char="●"/>
            </a:pPr>
            <a:r>
              <a:rPr lang="es"/>
              <a:t>Libros</a:t>
            </a:r>
            <a:endParaRPr/>
          </a:p>
          <a:p>
            <a:pPr marL="914400" lvl="1" indent="-317500" algn="l" rtl="0">
              <a:spcBef>
                <a:spcPts val="0"/>
              </a:spcBef>
              <a:spcAft>
                <a:spcPts val="0"/>
              </a:spcAft>
              <a:buSzPts val="1400"/>
              <a:buChar char="○"/>
            </a:pPr>
            <a:r>
              <a:rPr lang="es" u="sng">
                <a:solidFill>
                  <a:schemeClr val="hlink"/>
                </a:solidFill>
                <a:hlinkClick r:id="rId9"/>
              </a:rPr>
              <a:t>Domain-Driven Design - Eric Evans</a:t>
            </a:r>
            <a:endParaRPr/>
          </a:p>
          <a:p>
            <a:pPr marL="914400" lvl="1" indent="-317500" algn="l" rtl="0">
              <a:spcBef>
                <a:spcPts val="0"/>
              </a:spcBef>
              <a:spcAft>
                <a:spcPts val="0"/>
              </a:spcAft>
              <a:buSzPts val="1400"/>
              <a:buChar char="○"/>
            </a:pPr>
            <a:r>
              <a:rPr lang="es" u="sng">
                <a:solidFill>
                  <a:schemeClr val="hlink"/>
                </a:solidFill>
                <a:hlinkClick r:id="rId10"/>
              </a:rPr>
              <a:t>Domain-Driven Design Quickly</a:t>
            </a:r>
            <a:endParaRPr/>
          </a:p>
          <a:p>
            <a:pPr marL="914400" lvl="1" indent="-317500" algn="l" rtl="0">
              <a:spcBef>
                <a:spcPts val="0"/>
              </a:spcBef>
              <a:spcAft>
                <a:spcPts val="0"/>
              </a:spcAft>
              <a:buSzPts val="1400"/>
              <a:buChar char="○"/>
            </a:pPr>
            <a:r>
              <a:rPr lang="es" u="sng">
                <a:solidFill>
                  <a:schemeClr val="hlink"/>
                </a:solidFill>
                <a:hlinkClick r:id="rId11"/>
              </a:rPr>
              <a:t>Patterns, Principles, and Practices of Domain-Driven Design - Scott Millett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Implementar la siguiente UI</a:t>
            </a:r>
            <a:endParaRPr/>
          </a:p>
        </p:txBody>
      </p:sp>
      <p:pic>
        <p:nvPicPr>
          <p:cNvPr id="98" name="Google Shape;98;p18" title="Onboarding.png"/>
          <p:cNvPicPr preferRelativeResize="0"/>
          <p:nvPr/>
        </p:nvPicPr>
        <p:blipFill>
          <a:blip r:embed="rId3">
            <a:alphaModFix/>
          </a:blip>
          <a:stretch>
            <a:fillRect/>
          </a:stretch>
        </p:blipFill>
        <p:spPr>
          <a:xfrm>
            <a:off x="560363" y="1116925"/>
            <a:ext cx="1764962" cy="3820974"/>
          </a:xfrm>
          <a:prstGeom prst="rect">
            <a:avLst/>
          </a:prstGeom>
          <a:noFill/>
          <a:ln>
            <a:noFill/>
          </a:ln>
        </p:spPr>
      </p:pic>
      <p:pic>
        <p:nvPicPr>
          <p:cNvPr id="99" name="Google Shape;99;p18" title="Sign in.png"/>
          <p:cNvPicPr preferRelativeResize="0"/>
          <p:nvPr/>
        </p:nvPicPr>
        <p:blipFill>
          <a:blip r:embed="rId4">
            <a:alphaModFix/>
          </a:blip>
          <a:stretch>
            <a:fillRect/>
          </a:stretch>
        </p:blipFill>
        <p:spPr>
          <a:xfrm>
            <a:off x="3907537" y="1116925"/>
            <a:ext cx="1764962" cy="3820974"/>
          </a:xfrm>
          <a:prstGeom prst="rect">
            <a:avLst/>
          </a:prstGeom>
          <a:noFill/>
          <a:ln>
            <a:noFill/>
          </a:ln>
        </p:spPr>
      </p:pic>
      <p:pic>
        <p:nvPicPr>
          <p:cNvPr id="100" name="Google Shape;100;p18" title="Sign up.png"/>
          <p:cNvPicPr preferRelativeResize="0"/>
          <p:nvPr/>
        </p:nvPicPr>
        <p:blipFill>
          <a:blip r:embed="rId5">
            <a:alphaModFix/>
          </a:blip>
          <a:stretch>
            <a:fillRect/>
          </a:stretch>
        </p:blipFill>
        <p:spPr>
          <a:xfrm>
            <a:off x="6818686" y="1116925"/>
            <a:ext cx="1764962"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Repositorios</a:t>
            </a:r>
            <a:endParaRPr/>
          </a:p>
        </p:txBody>
      </p:sp>
      <p:sp>
        <p:nvSpPr>
          <p:cNvPr id="106" name="Google Shape;10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Código guía:</a:t>
            </a:r>
            <a:endParaRPr/>
          </a:p>
          <a:p>
            <a:pPr marL="914400" lvl="1" indent="-317500" algn="l" rtl="0">
              <a:spcBef>
                <a:spcPts val="0"/>
              </a:spcBef>
              <a:spcAft>
                <a:spcPts val="0"/>
              </a:spcAft>
              <a:buSzPts val="1400"/>
              <a:buChar char="○"/>
            </a:pPr>
            <a:r>
              <a:rPr lang="es" u="sng">
                <a:solidFill>
                  <a:schemeClr val="hlink"/>
                </a:solidFill>
                <a:hlinkClick r:id="rId3"/>
              </a:rPr>
              <a:t>https://github.com/alvaroarmijos/chateo</a:t>
            </a:r>
            <a:endParaRPr/>
          </a:p>
          <a:p>
            <a:pPr marL="457200" lvl="0" indent="-342900" algn="l" rtl="0">
              <a:spcBef>
                <a:spcPts val="0"/>
              </a:spcBef>
              <a:spcAft>
                <a:spcPts val="0"/>
              </a:spcAft>
              <a:buSzPts val="1800"/>
              <a:buChar char="●"/>
            </a:pPr>
            <a:r>
              <a:rPr lang="es"/>
              <a:t>Código del curso:</a:t>
            </a:r>
            <a:endParaRPr/>
          </a:p>
          <a:p>
            <a:pPr marL="914400" lvl="1" indent="-317500" algn="l" rtl="0">
              <a:spcBef>
                <a:spcPts val="0"/>
              </a:spcBef>
              <a:spcAft>
                <a:spcPts val="0"/>
              </a:spcAft>
              <a:buSzPts val="1400"/>
              <a:buChar char="○"/>
            </a:pPr>
            <a:r>
              <a:rPr lang="es" u="sng">
                <a:solidFill>
                  <a:schemeClr val="hlink"/>
                </a:solidFill>
                <a:hlinkClick r:id="rId4"/>
              </a:rPr>
              <a:t>https://github.com/alvaroarmijos/chateo_eela_2025</a:t>
            </a:r>
            <a:endParaRPr/>
          </a:p>
          <a:p>
            <a:pPr marL="91440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Navegación entre pantallas</a:t>
            </a:r>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Para navegar entre pantallas en Flutter, puede utilizar la clase </a:t>
            </a:r>
            <a:r>
              <a:rPr lang="es" b="1"/>
              <a:t>Navigator</a:t>
            </a:r>
            <a:r>
              <a:rPr lang="es"/>
              <a:t>.</a:t>
            </a:r>
            <a:endParaRPr/>
          </a:p>
          <a:p>
            <a:pPr marL="914400" lvl="0" indent="0" algn="l" rtl="0">
              <a:spcBef>
                <a:spcPts val="1200"/>
              </a:spcBef>
              <a:spcAft>
                <a:spcPts val="1200"/>
              </a:spcAft>
              <a:buNone/>
            </a:pPr>
            <a:endParaRPr/>
          </a:p>
        </p:txBody>
      </p:sp>
      <p:pic>
        <p:nvPicPr>
          <p:cNvPr id="113" name="Google Shape;113;p20"/>
          <p:cNvPicPr preferRelativeResize="0"/>
          <p:nvPr/>
        </p:nvPicPr>
        <p:blipFill>
          <a:blip r:embed="rId3">
            <a:alphaModFix/>
          </a:blip>
          <a:stretch>
            <a:fillRect/>
          </a:stretch>
        </p:blipFill>
        <p:spPr>
          <a:xfrm>
            <a:off x="2376716" y="1874350"/>
            <a:ext cx="4390574" cy="2995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Navegación entre pantallas</a:t>
            </a:r>
            <a:endParaRPr/>
          </a:p>
        </p:txBody>
      </p:sp>
      <p:sp>
        <p:nvSpPr>
          <p:cNvPr id="119" name="Google Shape;119;p21"/>
          <p:cNvSpPr txBox="1">
            <a:spLocks noGrp="1"/>
          </p:cNvSpPr>
          <p:nvPr>
            <p:ph type="body" idx="1"/>
          </p:nvPr>
        </p:nvSpPr>
        <p:spPr>
          <a:xfrm>
            <a:off x="281100" y="1152475"/>
            <a:ext cx="8551200" cy="57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Para navegar a una nueva pantalla, puedes utilizar el método push().</a:t>
            </a:r>
            <a:endParaRPr/>
          </a:p>
        </p:txBody>
      </p:sp>
      <p:sp>
        <p:nvSpPr>
          <p:cNvPr id="120" name="Google Shape;120;p21"/>
          <p:cNvSpPr txBox="1"/>
          <p:nvPr/>
        </p:nvSpPr>
        <p:spPr>
          <a:xfrm>
            <a:off x="311800" y="1747425"/>
            <a:ext cx="8520600" cy="790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358"/>
              <a:buNone/>
            </a:pPr>
            <a:r>
              <a:rPr lang="es" sz="1375">
                <a:solidFill>
                  <a:srgbClr val="F8F8F2"/>
                </a:solidFill>
                <a:latin typeface="Roboto Mono"/>
                <a:ea typeface="Roboto Mono"/>
                <a:cs typeface="Roboto Mono"/>
                <a:sym typeface="Roboto Mono"/>
              </a:rPr>
              <a:t>Navigator.</a:t>
            </a:r>
            <a:r>
              <a:rPr lang="es" sz="1375">
                <a:solidFill>
                  <a:srgbClr val="A6E22E"/>
                </a:solidFill>
                <a:latin typeface="Roboto Mono"/>
                <a:ea typeface="Roboto Mono"/>
                <a:cs typeface="Roboto Mono"/>
                <a:sym typeface="Roboto Mono"/>
              </a:rPr>
              <a:t>push</a:t>
            </a:r>
            <a:r>
              <a:rPr lang="es" sz="1375">
                <a:solidFill>
                  <a:srgbClr val="F8F8F2"/>
                </a:solidFill>
                <a:latin typeface="Roboto Mono"/>
                <a:ea typeface="Roboto Mono"/>
                <a:cs typeface="Roboto Mono"/>
                <a:sym typeface="Roboto Mono"/>
              </a:rPr>
              <a:t>(context, </a:t>
            </a:r>
            <a:r>
              <a:rPr lang="es" sz="1375">
                <a:solidFill>
                  <a:srgbClr val="A6E22E"/>
                </a:solidFill>
                <a:latin typeface="Roboto Mono"/>
                <a:ea typeface="Roboto Mono"/>
                <a:cs typeface="Roboto Mono"/>
                <a:sym typeface="Roboto Mono"/>
              </a:rPr>
              <a:t>MaterialPageRoute</a:t>
            </a:r>
            <a:r>
              <a:rPr lang="es" sz="1375">
                <a:solidFill>
                  <a:srgbClr val="F8F8F2"/>
                </a:solidFill>
                <a:latin typeface="Roboto Mono"/>
                <a:ea typeface="Roboto Mono"/>
                <a:cs typeface="Roboto Mono"/>
                <a:sym typeface="Roboto Mono"/>
              </a:rPr>
              <a:t>(builder: (</a:t>
            </a:r>
            <a:r>
              <a:rPr lang="es" sz="1375" i="1">
                <a:solidFill>
                  <a:srgbClr val="FD971F"/>
                </a:solidFill>
                <a:latin typeface="Roboto Mono"/>
                <a:ea typeface="Roboto Mono"/>
                <a:cs typeface="Roboto Mono"/>
                <a:sym typeface="Roboto Mono"/>
              </a:rPr>
              <a:t>context</a:t>
            </a:r>
            <a:r>
              <a:rPr lang="es" sz="1375">
                <a:solidFill>
                  <a:srgbClr val="F8F8F2"/>
                </a:solidFill>
                <a:latin typeface="Roboto Mono"/>
                <a:ea typeface="Roboto Mono"/>
                <a:cs typeface="Roboto Mono"/>
                <a:sym typeface="Roboto Mono"/>
              </a:rPr>
              <a:t>) </a:t>
            </a:r>
            <a:r>
              <a:rPr lang="es" sz="1375" i="1">
                <a:solidFill>
                  <a:srgbClr val="66D9EF"/>
                </a:solidFill>
                <a:latin typeface="Roboto Mono"/>
                <a:ea typeface="Roboto Mono"/>
                <a:cs typeface="Roboto Mono"/>
                <a:sym typeface="Roboto Mono"/>
              </a:rPr>
              <a:t>=&gt;</a:t>
            </a:r>
            <a:r>
              <a:rPr lang="es" sz="1375">
                <a:solidFill>
                  <a:srgbClr val="A6E22E"/>
                </a:solidFill>
                <a:latin typeface="Roboto Mono"/>
                <a:ea typeface="Roboto Mono"/>
                <a:cs typeface="Roboto Mono"/>
                <a:sym typeface="Roboto Mono"/>
              </a:rPr>
              <a:t> MyScreen</a:t>
            </a:r>
            <a:r>
              <a:rPr lang="es" sz="1375">
                <a:solidFill>
                  <a:srgbClr val="F8F8F2"/>
                </a:solidFill>
                <a:latin typeface="Roboto Mono"/>
                <a:ea typeface="Roboto Mono"/>
                <a:cs typeface="Roboto Mono"/>
                <a:sym typeface="Roboto Mono"/>
              </a:rPr>
              <a:t>()));</a:t>
            </a:r>
            <a:endParaRPr sz="1375">
              <a:solidFill>
                <a:srgbClr val="F8F8F2"/>
              </a:solidFill>
              <a:latin typeface="Roboto Mono"/>
              <a:ea typeface="Roboto Mono"/>
              <a:cs typeface="Roboto Mono"/>
              <a:sym typeface="Roboto Mono"/>
            </a:endParaRPr>
          </a:p>
          <a:p>
            <a:pPr marL="0" lvl="0" indent="0" algn="l" rtl="0">
              <a:lnSpc>
                <a:spcPct val="115000"/>
              </a:lnSpc>
              <a:spcBef>
                <a:spcPts val="0"/>
              </a:spcBef>
              <a:spcAft>
                <a:spcPts val="1200"/>
              </a:spcAft>
              <a:buSzPts val="358"/>
              <a:buNone/>
            </a:pPr>
            <a:endParaRPr sz="975">
              <a:solidFill>
                <a:srgbClr val="F92672"/>
              </a:solidFill>
              <a:latin typeface="Roboto Mono"/>
              <a:ea typeface="Roboto Mono"/>
              <a:cs typeface="Roboto Mono"/>
              <a:sym typeface="Roboto Mono"/>
            </a:endParaRPr>
          </a:p>
        </p:txBody>
      </p:sp>
      <p:sp>
        <p:nvSpPr>
          <p:cNvPr id="121" name="Google Shape;121;p21"/>
          <p:cNvSpPr txBox="1">
            <a:spLocks noGrp="1"/>
          </p:cNvSpPr>
          <p:nvPr>
            <p:ph type="body" idx="1"/>
          </p:nvPr>
        </p:nvSpPr>
        <p:spPr>
          <a:xfrm>
            <a:off x="349925" y="2285400"/>
            <a:ext cx="8551200" cy="572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s"/>
              <a:t>Para volver a la pantalla anterior, puede utilizar el método pop().</a:t>
            </a:r>
            <a:endParaRPr/>
          </a:p>
        </p:txBody>
      </p:sp>
      <p:sp>
        <p:nvSpPr>
          <p:cNvPr id="122" name="Google Shape;122;p21"/>
          <p:cNvSpPr txBox="1"/>
          <p:nvPr/>
        </p:nvSpPr>
        <p:spPr>
          <a:xfrm>
            <a:off x="365225" y="2978675"/>
            <a:ext cx="8520600" cy="790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358"/>
              <a:buNone/>
            </a:pPr>
            <a:r>
              <a:rPr lang="es" sz="1375">
                <a:solidFill>
                  <a:srgbClr val="F8F8F2"/>
                </a:solidFill>
                <a:latin typeface="Roboto Mono"/>
                <a:ea typeface="Roboto Mono"/>
                <a:cs typeface="Roboto Mono"/>
                <a:sym typeface="Roboto Mono"/>
              </a:rPr>
              <a:t>Navigator.</a:t>
            </a:r>
            <a:r>
              <a:rPr lang="es" sz="1375">
                <a:solidFill>
                  <a:srgbClr val="A6E22E"/>
                </a:solidFill>
                <a:latin typeface="Roboto Mono"/>
                <a:ea typeface="Roboto Mono"/>
                <a:cs typeface="Roboto Mono"/>
                <a:sym typeface="Roboto Mono"/>
              </a:rPr>
              <a:t>pop</a:t>
            </a:r>
            <a:r>
              <a:rPr lang="es" sz="1375">
                <a:solidFill>
                  <a:srgbClr val="F8F8F2"/>
                </a:solidFill>
                <a:latin typeface="Roboto Mono"/>
                <a:ea typeface="Roboto Mono"/>
                <a:cs typeface="Roboto Mono"/>
                <a:sym typeface="Roboto Mono"/>
              </a:rPr>
              <a:t>(context);</a:t>
            </a:r>
            <a:endParaRPr sz="1375">
              <a:solidFill>
                <a:srgbClr val="F8F8F2"/>
              </a:solidFill>
              <a:latin typeface="Roboto Mono"/>
              <a:ea typeface="Roboto Mono"/>
              <a:cs typeface="Roboto Mono"/>
              <a:sym typeface="Roboto Mono"/>
            </a:endParaRPr>
          </a:p>
          <a:p>
            <a:pPr marL="0" lvl="0" indent="0" algn="l" rtl="0">
              <a:lnSpc>
                <a:spcPct val="115000"/>
              </a:lnSpc>
              <a:spcBef>
                <a:spcPts val="0"/>
              </a:spcBef>
              <a:spcAft>
                <a:spcPts val="1200"/>
              </a:spcAft>
              <a:buSzPts val="358"/>
              <a:buNone/>
            </a:pPr>
            <a:endParaRPr sz="975">
              <a:solidFill>
                <a:srgbClr val="F92672"/>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1953</Words>
  <Application>Microsoft Office PowerPoint</Application>
  <PresentationFormat>Presentación en pantalla (16:9)</PresentationFormat>
  <Paragraphs>196</Paragraphs>
  <Slides>56</Slides>
  <Notes>56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56</vt:i4>
      </vt:variant>
    </vt:vector>
  </HeadingPairs>
  <TitlesOfParts>
    <vt:vector size="60" baseType="lpstr">
      <vt:lpstr>Roboto Mono</vt:lpstr>
      <vt:lpstr>Courier New</vt:lpstr>
      <vt:lpstr>Arial</vt:lpstr>
      <vt:lpstr>Simple Dark</vt:lpstr>
      <vt:lpstr>Módulo 3: Desarrollando aplicaciones del mundo real con Flutter</vt:lpstr>
      <vt:lpstr>Crear una cuenta en Figma</vt:lpstr>
      <vt:lpstr>Figma Design</vt:lpstr>
      <vt:lpstr>Implementar la siguiente UI</vt:lpstr>
      <vt:lpstr>Implementar la siguiente UI</vt:lpstr>
      <vt:lpstr>Implementar la siguiente UI</vt:lpstr>
      <vt:lpstr>Repositorios</vt:lpstr>
      <vt:lpstr>Navegación entre pantallas</vt:lpstr>
      <vt:lpstr>Navegación entre pantallas</vt:lpstr>
      <vt:lpstr>Navegación entre pantallas</vt:lpstr>
      <vt:lpstr>Navegación entre pantallas</vt:lpstr>
      <vt:lpstr>Navegación entre pantallas</vt:lpstr>
      <vt:lpstr>Navegación entre pantallas con Rutas con nombre</vt:lpstr>
      <vt:lpstr>Navegación entre pantallas con Rutas con nombre</vt:lpstr>
      <vt:lpstr>Navegación entre pantallas con Rutas con nombre </vt:lpstr>
      <vt:lpstr>Very Good Engineering</vt:lpstr>
      <vt:lpstr>Arquitectura en Capas - Layered Architecture</vt:lpstr>
      <vt:lpstr>Arquitectura</vt:lpstr>
      <vt:lpstr>Capas</vt:lpstr>
      <vt:lpstr>Capas</vt:lpstr>
      <vt:lpstr>Project organization</vt:lpstr>
      <vt:lpstr>Construir un formulario con validación </vt:lpstr>
      <vt:lpstr>Presentación de PowerPoint</vt:lpstr>
      <vt:lpstr>Presentación de PowerPoint</vt:lpstr>
      <vt:lpstr>Presentación de PowerPoint</vt:lpstr>
      <vt:lpstr>Clase Abstracta </vt:lpstr>
      <vt:lpstr>Documentación oficial de Firebase y Flutter </vt:lpstr>
      <vt:lpstr>Enums </vt:lpstr>
      <vt:lpstr>Implementar la siguiente UI para el lunes 23 de Junio</vt:lpstr>
      <vt:lpstr>Sealed Classes </vt:lpstr>
      <vt:lpstr>Presentación de PowerPoint</vt:lpstr>
      <vt:lpstr>Presentación de PowerPoint</vt:lpstr>
      <vt:lpstr>Presentación de PowerPoint</vt:lpstr>
      <vt:lpstr>Firebase CLI</vt:lpstr>
      <vt:lpstr>Generar Sha1 para agregar al inicio de Sesión de Google</vt:lpstr>
      <vt:lpstr>Authentication Failures</vt:lpstr>
      <vt:lpstr>Librerías</vt:lpstr>
      <vt:lpstr>Presentación de PowerPoint</vt:lpstr>
      <vt:lpstr>Presentación de PowerPoint</vt:lpstr>
      <vt:lpstr>Cloud Firestore o Realtime Database</vt:lpstr>
      <vt:lpstr>Chat List Structure</vt:lpstr>
      <vt:lpstr>Chats Structure</vt:lpstr>
      <vt:lpstr>Presentación de PowerPoint</vt:lpstr>
      <vt:lpstr>Push Notifications</vt:lpstr>
      <vt:lpstr>Cloud Functions</vt:lpstr>
      <vt:lpstr>Despliegue de aplicaciones</vt:lpstr>
      <vt:lpstr>Presentación de PowerPoint</vt:lpstr>
      <vt:lpstr>Presentación de PowerPoint</vt:lpstr>
      <vt:lpstr>Presentación de PowerPoint</vt:lpstr>
      <vt:lpstr>sort()</vt:lpstr>
      <vt:lpstr>Presentación de PowerPoint</vt:lpstr>
      <vt:lpstr>Cloud Functions</vt:lpstr>
      <vt:lpstr>Problemas al compilar la aplicación</vt:lpstr>
      <vt:lpstr>Problemas al compilar la aplicación</vt:lpstr>
      <vt:lpstr>Problemas al compilar la aplicación</vt:lpstr>
      <vt:lpstr>Recursos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3: Desarrollando aplicaciones del mundo real con Flutter</dc:title>
  <cp:lastModifiedBy>fernando cando</cp:lastModifiedBy>
  <cp:revision>1</cp:revision>
  <dcterms:modified xsi:type="dcterms:W3CDTF">2025-06-24T15:48:21Z</dcterms:modified>
</cp:coreProperties>
</file>